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8" r:id="rId1"/>
  </p:sldMasterIdLst>
  <p:sldIdLst>
    <p:sldId id="563" r:id="rId2"/>
    <p:sldId id="257" r:id="rId3"/>
    <p:sldId id="267" r:id="rId4"/>
    <p:sldId id="258" r:id="rId5"/>
    <p:sldId id="567" r:id="rId6"/>
    <p:sldId id="519" r:id="rId7"/>
    <p:sldId id="520" r:id="rId8"/>
    <p:sldId id="522" r:id="rId9"/>
    <p:sldId id="559" r:id="rId10"/>
    <p:sldId id="528" r:id="rId11"/>
    <p:sldId id="529" r:id="rId12"/>
    <p:sldId id="530" r:id="rId13"/>
    <p:sldId id="568" r:id="rId14"/>
    <p:sldId id="531" r:id="rId15"/>
    <p:sldId id="560" r:id="rId16"/>
    <p:sldId id="532" r:id="rId17"/>
    <p:sldId id="533" r:id="rId18"/>
    <p:sldId id="557" r:id="rId19"/>
    <p:sldId id="555" r:id="rId20"/>
    <p:sldId id="556" r:id="rId21"/>
    <p:sldId id="554" r:id="rId22"/>
    <p:sldId id="543" r:id="rId23"/>
    <p:sldId id="544" r:id="rId24"/>
    <p:sldId id="545" r:id="rId25"/>
    <p:sldId id="549" r:id="rId26"/>
    <p:sldId id="552" r:id="rId27"/>
    <p:sldId id="551" r:id="rId28"/>
    <p:sldId id="550" r:id="rId29"/>
    <p:sldId id="259" r:id="rId30"/>
    <p:sldId id="260" r:id="rId31"/>
    <p:sldId id="261" r:id="rId32"/>
    <p:sldId id="262" r:id="rId33"/>
    <p:sldId id="264" r:id="rId34"/>
    <p:sldId id="265" r:id="rId35"/>
    <p:sldId id="569" r:id="rId36"/>
    <p:sldId id="570" r:id="rId37"/>
    <p:sldId id="266" r:id="rId38"/>
    <p:sldId id="268" r:id="rId39"/>
    <p:sldId id="269" r:id="rId40"/>
    <p:sldId id="270" r:id="rId41"/>
    <p:sldId id="271" r:id="rId42"/>
    <p:sldId id="272" r:id="rId43"/>
    <p:sldId id="273" r:id="rId44"/>
    <p:sldId id="274" r:id="rId45"/>
    <p:sldId id="275" r:id="rId46"/>
    <p:sldId id="276" r:id="rId47"/>
    <p:sldId id="576" r:id="rId48"/>
    <p:sldId id="577" r:id="rId49"/>
    <p:sldId id="277" r:id="rId50"/>
    <p:sldId id="525" r:id="rId51"/>
    <p:sldId id="526" r:id="rId52"/>
    <p:sldId id="571" r:id="rId53"/>
    <p:sldId id="572" r:id="rId54"/>
    <p:sldId id="573" r:id="rId55"/>
    <p:sldId id="574" r:id="rId56"/>
    <p:sldId id="575" r:id="rId57"/>
    <p:sldId id="534" r:id="rId58"/>
    <p:sldId id="535" r:id="rId59"/>
    <p:sldId id="536" r:id="rId60"/>
    <p:sldId id="537" r:id="rId61"/>
    <p:sldId id="562" r:id="rId6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75" autoAdjust="0"/>
    <p:restoredTop sz="94694"/>
  </p:normalViewPr>
  <p:slideViewPr>
    <p:cSldViewPr snapToGrid="0" snapToObjects="1">
      <p:cViewPr varScale="1">
        <p:scale>
          <a:sx n="108" d="100"/>
          <a:sy n="108" d="100"/>
        </p:scale>
        <p:origin x="33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44CFD741-F810-7B4E-AB88-160129577612}" type="datetimeFigureOut">
              <a:rPr lang="it-IT" smtClean="0"/>
              <a:t>31/03/2022</a:t>
            </a:fld>
            <a:endParaRPr lang="it-IT"/>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it-IT"/>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9CE54C2-FF4B-ED47-961E-0A796C18631C}" type="slidenum">
              <a:rPr lang="it-IT" smtClean="0"/>
              <a:t>‹N›</a:t>
            </a:fld>
            <a:endParaRPr lang="it-IT"/>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2845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4CFD741-F810-7B4E-AB88-160129577612}" type="datetimeFigureOut">
              <a:rPr lang="it-IT" smtClean="0"/>
              <a:t>31/03/2022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9CE54C2-FF4B-ED47-961E-0A796C18631C}" type="slidenum">
              <a:rPr lang="it-IT" smtClean="0"/>
              <a:t>‹N›</a:t>
            </a:fld>
            <a:endParaRPr lang="it-IT"/>
          </a:p>
        </p:txBody>
      </p:sp>
    </p:spTree>
    <p:extLst>
      <p:ext uri="{BB962C8B-B14F-4D97-AF65-F5344CB8AC3E}">
        <p14:creationId xmlns:p14="http://schemas.microsoft.com/office/powerpoint/2010/main" val="4195204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4CFD741-F810-7B4E-AB88-160129577612}" type="datetimeFigureOut">
              <a:rPr lang="it-IT" smtClean="0"/>
              <a:t>31/03/2022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9CE54C2-FF4B-ED47-961E-0A796C18631C}" type="slidenum">
              <a:rPr lang="it-IT" smtClean="0"/>
              <a:t>‹N›</a:t>
            </a:fld>
            <a:endParaRPr lang="it-IT"/>
          </a:p>
        </p:txBody>
      </p:sp>
    </p:spTree>
    <p:extLst>
      <p:ext uri="{BB962C8B-B14F-4D97-AF65-F5344CB8AC3E}">
        <p14:creationId xmlns:p14="http://schemas.microsoft.com/office/powerpoint/2010/main" val="3010329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4CFD741-F810-7B4E-AB88-160129577612}" type="datetimeFigureOut">
              <a:rPr lang="it-IT" smtClean="0"/>
              <a:t>31/03/2022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9CE54C2-FF4B-ED47-961E-0A796C18631C}" type="slidenum">
              <a:rPr lang="it-IT" smtClean="0"/>
              <a:t>‹N›</a:t>
            </a:fld>
            <a:endParaRPr lang="it-IT"/>
          </a:p>
        </p:txBody>
      </p:sp>
    </p:spTree>
    <p:extLst>
      <p:ext uri="{BB962C8B-B14F-4D97-AF65-F5344CB8AC3E}">
        <p14:creationId xmlns:p14="http://schemas.microsoft.com/office/powerpoint/2010/main" val="3476792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4CFD741-F810-7B4E-AB88-160129577612}" type="datetimeFigureOut">
              <a:rPr lang="it-IT" smtClean="0"/>
              <a:t>31/03/2022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9CE54C2-FF4B-ED47-961E-0A796C18631C}" type="slidenum">
              <a:rPr lang="it-IT" smtClean="0"/>
              <a:t>‹N›</a:t>
            </a:fld>
            <a:endParaRPr lang="it-IT"/>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396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4CFD741-F810-7B4E-AB88-160129577612}" type="datetimeFigureOut">
              <a:rPr lang="it-IT" smtClean="0"/>
              <a:t>31/03/2022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9CE54C2-FF4B-ED47-961E-0A796C18631C}" type="slidenum">
              <a:rPr lang="it-IT" smtClean="0"/>
              <a:t>‹N›</a:t>
            </a:fld>
            <a:endParaRPr lang="it-IT"/>
          </a:p>
        </p:txBody>
      </p:sp>
    </p:spTree>
    <p:extLst>
      <p:ext uri="{BB962C8B-B14F-4D97-AF65-F5344CB8AC3E}">
        <p14:creationId xmlns:p14="http://schemas.microsoft.com/office/powerpoint/2010/main" val="2748563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4CFD741-F810-7B4E-AB88-160129577612}" type="datetimeFigureOut">
              <a:rPr lang="it-IT" smtClean="0"/>
              <a:t>31/03/2022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9CE54C2-FF4B-ED47-961E-0A796C18631C}" type="slidenum">
              <a:rPr lang="it-IT" smtClean="0"/>
              <a:t>‹N›</a:t>
            </a:fld>
            <a:endParaRPr lang="it-IT"/>
          </a:p>
        </p:txBody>
      </p:sp>
    </p:spTree>
    <p:extLst>
      <p:ext uri="{BB962C8B-B14F-4D97-AF65-F5344CB8AC3E}">
        <p14:creationId xmlns:p14="http://schemas.microsoft.com/office/powerpoint/2010/main" val="401917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4CFD741-F810-7B4E-AB88-160129577612}" type="datetimeFigureOut">
              <a:rPr lang="it-IT" smtClean="0"/>
              <a:t>31/03/2022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9CE54C2-FF4B-ED47-961E-0A796C18631C}" type="slidenum">
              <a:rPr lang="it-IT" smtClean="0"/>
              <a:t>‹N›</a:t>
            </a:fld>
            <a:endParaRPr lang="it-IT"/>
          </a:p>
        </p:txBody>
      </p:sp>
    </p:spTree>
    <p:extLst>
      <p:ext uri="{BB962C8B-B14F-4D97-AF65-F5344CB8AC3E}">
        <p14:creationId xmlns:p14="http://schemas.microsoft.com/office/powerpoint/2010/main" val="327176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CFD741-F810-7B4E-AB88-160129577612}" type="datetimeFigureOut">
              <a:rPr lang="it-IT" smtClean="0"/>
              <a:t>31/03/2022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9CE54C2-FF4B-ED47-961E-0A796C18631C}" type="slidenum">
              <a:rPr lang="it-IT" smtClean="0"/>
              <a:t>‹N›</a:t>
            </a:fld>
            <a:endParaRPr lang="it-IT"/>
          </a:p>
        </p:txBody>
      </p:sp>
    </p:spTree>
    <p:extLst>
      <p:ext uri="{BB962C8B-B14F-4D97-AF65-F5344CB8AC3E}">
        <p14:creationId xmlns:p14="http://schemas.microsoft.com/office/powerpoint/2010/main" val="141245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4CFD741-F810-7B4E-AB88-160129577612}" type="datetimeFigureOut">
              <a:rPr lang="it-IT" smtClean="0"/>
              <a:t>31/03/2022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9CE54C2-FF4B-ED47-961E-0A796C18631C}" type="slidenum">
              <a:rPr lang="it-IT" smtClean="0"/>
              <a:t>‹N›</a:t>
            </a:fld>
            <a:endParaRPr lang="it-IT"/>
          </a:p>
        </p:txBody>
      </p:sp>
    </p:spTree>
    <p:extLst>
      <p:ext uri="{BB962C8B-B14F-4D97-AF65-F5344CB8AC3E}">
        <p14:creationId xmlns:p14="http://schemas.microsoft.com/office/powerpoint/2010/main" val="1290886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4CFD741-F810-7B4E-AB88-160129577612}" type="datetimeFigureOut">
              <a:rPr lang="it-IT" smtClean="0"/>
              <a:t>31/03/2022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9CE54C2-FF4B-ED47-961E-0A796C18631C}" type="slidenum">
              <a:rPr lang="it-IT" smtClean="0"/>
              <a:t>‹N›</a:t>
            </a:fld>
            <a:endParaRPr lang="it-IT"/>
          </a:p>
        </p:txBody>
      </p:sp>
    </p:spTree>
    <p:extLst>
      <p:ext uri="{BB962C8B-B14F-4D97-AF65-F5344CB8AC3E}">
        <p14:creationId xmlns:p14="http://schemas.microsoft.com/office/powerpoint/2010/main" val="4272257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44CFD741-F810-7B4E-AB88-160129577612}" type="datetimeFigureOut">
              <a:rPr lang="it-IT" smtClean="0"/>
              <a:t>31/03/2022</a:t>
            </a:fld>
            <a:endParaRPr lang="it-IT"/>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it-IT"/>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F9CE54C2-FF4B-ED47-961E-0A796C18631C}" type="slidenum">
              <a:rPr lang="it-IT" smtClean="0"/>
              <a:t>‹N›</a:t>
            </a:fld>
            <a:endParaRPr lang="it-IT"/>
          </a:p>
        </p:txBody>
      </p:sp>
    </p:spTree>
    <p:extLst>
      <p:ext uri="{BB962C8B-B14F-4D97-AF65-F5344CB8AC3E}">
        <p14:creationId xmlns:p14="http://schemas.microsoft.com/office/powerpoint/2010/main" val="3145107026"/>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www.blackrock.com/" TargetMode="External"/><Relationship Id="rId2" Type="http://schemas.openxmlformats.org/officeDocument/2006/relationships/hyperlink" Target="http://www.rooseveltinstitut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096144-5BDE-1943-BD7F-49FE75B1D892}"/>
              </a:ext>
            </a:extLst>
          </p:cNvPr>
          <p:cNvSpPr>
            <a:spLocks noGrp="1"/>
          </p:cNvSpPr>
          <p:nvPr>
            <p:ph type="ctrTitle"/>
          </p:nvPr>
        </p:nvSpPr>
        <p:spPr/>
        <p:txBody>
          <a:bodyPr>
            <a:normAutofit/>
          </a:bodyPr>
          <a:lstStyle/>
          <a:p>
            <a:pPr algn="l"/>
            <a:r>
              <a:rPr lang="en-US" sz="4000" dirty="0"/>
              <a:t>Decision making in Corporate Law: how to tie Executive Compensation to Sustainability</a:t>
            </a:r>
            <a:endParaRPr lang="it-IT" sz="4000" dirty="0"/>
          </a:p>
        </p:txBody>
      </p:sp>
      <p:sp>
        <p:nvSpPr>
          <p:cNvPr id="3" name="Sottotitolo 2">
            <a:extLst>
              <a:ext uri="{FF2B5EF4-FFF2-40B4-BE49-F238E27FC236}">
                <a16:creationId xmlns:a16="http://schemas.microsoft.com/office/drawing/2014/main" id="{AE37DF76-CFC6-CA4E-9419-82D311242632}"/>
              </a:ext>
            </a:extLst>
          </p:cNvPr>
          <p:cNvSpPr>
            <a:spLocks noGrp="1"/>
          </p:cNvSpPr>
          <p:nvPr>
            <p:ph type="subTitle" idx="1"/>
          </p:nvPr>
        </p:nvSpPr>
        <p:spPr/>
        <p:txBody>
          <a:bodyPr/>
          <a:lstStyle/>
          <a:p>
            <a:r>
              <a:rPr lang="it-IT" dirty="0"/>
              <a:t>Ilaria Capelli</a:t>
            </a:r>
          </a:p>
        </p:txBody>
      </p:sp>
    </p:spTree>
    <p:extLst>
      <p:ext uri="{BB962C8B-B14F-4D97-AF65-F5344CB8AC3E}">
        <p14:creationId xmlns:p14="http://schemas.microsoft.com/office/powerpoint/2010/main" val="2461620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olo 1">
            <a:extLst>
              <a:ext uri="{FF2B5EF4-FFF2-40B4-BE49-F238E27FC236}">
                <a16:creationId xmlns:a16="http://schemas.microsoft.com/office/drawing/2014/main" id="{729C69E6-08F9-4B09-9A74-77C2771156DC}"/>
              </a:ext>
            </a:extLst>
          </p:cNvPr>
          <p:cNvSpPr>
            <a:spLocks noGrp="1"/>
          </p:cNvSpPr>
          <p:nvPr>
            <p:ph type="title"/>
          </p:nvPr>
        </p:nvSpPr>
        <p:spPr/>
        <p:txBody>
          <a:bodyPr/>
          <a:lstStyle/>
          <a:p>
            <a:pPr eaLnBrk="1" hangingPunct="1"/>
            <a:r>
              <a:rPr lang="en-US" altLang="it-IT" sz="3200" dirty="0"/>
              <a:t>La </a:t>
            </a:r>
            <a:r>
              <a:rPr lang="en-US" altLang="it-IT" sz="3200" dirty="0" err="1"/>
              <a:t>regolazione</a:t>
            </a:r>
            <a:endParaRPr lang="it-IT" altLang="it-IT" sz="3200" dirty="0"/>
          </a:p>
        </p:txBody>
      </p:sp>
      <p:sp>
        <p:nvSpPr>
          <p:cNvPr id="15362" name="Segnaposto contenuto 2">
            <a:extLst>
              <a:ext uri="{FF2B5EF4-FFF2-40B4-BE49-F238E27FC236}">
                <a16:creationId xmlns:a16="http://schemas.microsoft.com/office/drawing/2014/main" id="{327F9B80-5AA1-4DA3-A465-5DC773F61BE7}"/>
              </a:ext>
            </a:extLst>
          </p:cNvPr>
          <p:cNvSpPr>
            <a:spLocks noGrp="1"/>
          </p:cNvSpPr>
          <p:nvPr>
            <p:ph idx="1"/>
          </p:nvPr>
        </p:nvSpPr>
        <p:spPr>
          <a:xfrm>
            <a:off x="1992313" y="2324101"/>
            <a:ext cx="8280400" cy="3508375"/>
          </a:xfrm>
        </p:spPr>
        <p:txBody>
          <a:bodyPr>
            <a:normAutofit/>
          </a:bodyPr>
          <a:lstStyle/>
          <a:p>
            <a:pPr marL="69850" indent="0">
              <a:buNone/>
              <a:defRPr/>
            </a:pPr>
            <a:r>
              <a:rPr lang="en-US" dirty="0"/>
              <a:t>Due </a:t>
            </a:r>
            <a:r>
              <a:rPr lang="en-US" dirty="0" err="1"/>
              <a:t>differenti</a:t>
            </a:r>
            <a:r>
              <a:rPr lang="en-US" dirty="0"/>
              <a:t> </a:t>
            </a:r>
            <a:r>
              <a:rPr lang="en-US" dirty="0" err="1"/>
              <a:t>approcci</a:t>
            </a:r>
            <a:endParaRPr lang="en-US" dirty="0"/>
          </a:p>
          <a:p>
            <a:pPr marL="69850" indent="0">
              <a:buNone/>
              <a:defRPr/>
            </a:pPr>
            <a:endParaRPr lang="en-US" dirty="0"/>
          </a:p>
          <a:p>
            <a:pPr>
              <a:defRPr/>
            </a:pPr>
            <a:r>
              <a:rPr lang="en-US" dirty="0"/>
              <a:t>- </a:t>
            </a:r>
            <a:r>
              <a:rPr lang="en-US" dirty="0" err="1"/>
              <a:t>Tradizionale</a:t>
            </a:r>
            <a:r>
              <a:rPr lang="en-US" dirty="0"/>
              <a:t>: </a:t>
            </a:r>
            <a:r>
              <a:rPr lang="it-IT" i="1" dirty="0" err="1"/>
              <a:t>never</a:t>
            </a:r>
            <a:r>
              <a:rPr lang="it-IT" i="1" dirty="0"/>
              <a:t> </a:t>
            </a:r>
            <a:r>
              <a:rPr lang="it-IT" i="1" dirty="0" err="1"/>
              <a:t>explain</a:t>
            </a:r>
            <a:r>
              <a:rPr lang="it-IT" i="1" dirty="0"/>
              <a:t>, </a:t>
            </a:r>
            <a:r>
              <a:rPr lang="it-IT" i="1" dirty="0" err="1"/>
              <a:t>never</a:t>
            </a:r>
            <a:r>
              <a:rPr lang="it-IT" i="1" dirty="0"/>
              <a:t> </a:t>
            </a:r>
            <a:r>
              <a:rPr lang="it-IT" i="1" dirty="0" err="1"/>
              <a:t>apologize</a:t>
            </a:r>
            <a:r>
              <a:rPr lang="en-US" i="1" dirty="0"/>
              <a:t>;</a:t>
            </a:r>
            <a:r>
              <a:rPr lang="en-US" dirty="0"/>
              <a:t> Gossip (Colombo, 1994)</a:t>
            </a:r>
          </a:p>
          <a:p>
            <a:pPr>
              <a:defRPr/>
            </a:pPr>
            <a:endParaRPr lang="en-US" dirty="0"/>
          </a:p>
          <a:p>
            <a:pPr>
              <a:defRPr/>
            </a:pPr>
            <a:r>
              <a:rPr lang="en-US" dirty="0"/>
              <a:t>- </a:t>
            </a:r>
            <a:r>
              <a:rPr lang="en-US" dirty="0" err="1"/>
              <a:t>Moderno</a:t>
            </a:r>
            <a:r>
              <a:rPr lang="en-US" dirty="0"/>
              <a:t>: la Corporate Governance produce </a:t>
            </a:r>
            <a:r>
              <a:rPr lang="en-US" dirty="0" err="1"/>
              <a:t>effetti</a:t>
            </a:r>
            <a:r>
              <a:rPr lang="en-US" dirty="0"/>
              <a:t> ed </a:t>
            </a:r>
            <a:r>
              <a:rPr lang="en-US" dirty="0" err="1"/>
              <a:t>è</a:t>
            </a:r>
            <a:r>
              <a:rPr lang="en-US" dirty="0"/>
              <a:t> a </a:t>
            </a:r>
            <a:r>
              <a:rPr lang="en-US" dirty="0" err="1"/>
              <a:t>sua</a:t>
            </a:r>
            <a:r>
              <a:rPr lang="en-US" dirty="0"/>
              <a:t> volta </a:t>
            </a:r>
            <a:r>
              <a:rPr lang="en-US" dirty="0" err="1"/>
              <a:t>condizionata</a:t>
            </a:r>
            <a:r>
              <a:rPr lang="en-US" dirty="0"/>
              <a:t> </a:t>
            </a:r>
            <a:r>
              <a:rPr lang="en-US" dirty="0" err="1"/>
              <a:t>dalle</a:t>
            </a:r>
            <a:r>
              <a:rPr lang="en-US" dirty="0"/>
              <a:t> </a:t>
            </a:r>
            <a:r>
              <a:rPr lang="en-US" dirty="0" err="1"/>
              <a:t>politiche</a:t>
            </a:r>
            <a:r>
              <a:rPr lang="en-US" dirty="0"/>
              <a:t> di </a:t>
            </a:r>
            <a:r>
              <a:rPr lang="en-US" dirty="0" err="1"/>
              <a:t>remunerazione</a:t>
            </a:r>
            <a:endParaRPr lang="en-US" dirty="0"/>
          </a:p>
          <a:p>
            <a:pPr>
              <a:defRPr/>
            </a:pPr>
            <a:endParaRPr lang="en-US" sz="2000" dirty="0"/>
          </a:p>
          <a:p>
            <a:pPr>
              <a:defRPr/>
            </a:pPr>
            <a:endParaRPr lang="en-US"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olo 1">
            <a:extLst>
              <a:ext uri="{FF2B5EF4-FFF2-40B4-BE49-F238E27FC236}">
                <a16:creationId xmlns:a16="http://schemas.microsoft.com/office/drawing/2014/main" id="{F656081F-A851-4A1E-B8FB-6F1EA72791CF}"/>
              </a:ext>
            </a:extLst>
          </p:cNvPr>
          <p:cNvSpPr>
            <a:spLocks noGrp="1"/>
          </p:cNvSpPr>
          <p:nvPr>
            <p:ph type="title"/>
          </p:nvPr>
        </p:nvSpPr>
        <p:spPr/>
        <p:txBody>
          <a:bodyPr/>
          <a:lstStyle/>
          <a:p>
            <a:r>
              <a:rPr lang="en-US" altLang="it-IT" sz="3200" dirty="0"/>
              <a:t>La </a:t>
            </a:r>
            <a:r>
              <a:rPr lang="en-US" altLang="it-IT" sz="3200" dirty="0" err="1"/>
              <a:t>regolazione</a:t>
            </a:r>
            <a:endParaRPr lang="it-IT" altLang="it-IT" sz="3200" dirty="0"/>
          </a:p>
        </p:txBody>
      </p:sp>
      <p:sp>
        <p:nvSpPr>
          <p:cNvPr id="15362" name="Segnaposto contenuto 2">
            <a:extLst>
              <a:ext uri="{FF2B5EF4-FFF2-40B4-BE49-F238E27FC236}">
                <a16:creationId xmlns:a16="http://schemas.microsoft.com/office/drawing/2014/main" id="{7E405700-93D4-4312-B47B-B1E125B82094}"/>
              </a:ext>
            </a:extLst>
          </p:cNvPr>
          <p:cNvSpPr>
            <a:spLocks noGrp="1"/>
          </p:cNvSpPr>
          <p:nvPr>
            <p:ph idx="1"/>
          </p:nvPr>
        </p:nvSpPr>
        <p:spPr>
          <a:xfrm>
            <a:off x="1992313" y="2133601"/>
            <a:ext cx="8280400" cy="4175125"/>
          </a:xfrm>
        </p:spPr>
        <p:txBody>
          <a:bodyPr>
            <a:normAutofit/>
          </a:bodyPr>
          <a:lstStyle/>
          <a:p>
            <a:pPr marL="69850" indent="0">
              <a:buNone/>
              <a:defRPr/>
            </a:pPr>
            <a:r>
              <a:rPr lang="it-IT" dirty="0"/>
              <a:t>La Raccomandazione 2004/913/CE persegue diversi obiettivi: </a:t>
            </a:r>
          </a:p>
          <a:p>
            <a:pPr marL="69850" indent="0">
              <a:buNone/>
              <a:defRPr/>
            </a:pPr>
            <a:r>
              <a:rPr lang="it-IT" dirty="0"/>
              <a:t>i) la trasparenza della politica di remunerazione seguita dalla società, con il conseguente obbligo per gli amministratori di predisporre e pubblicare periodicamente una relazione sulle decisioni in materia di compensi</a:t>
            </a:r>
            <a:r>
              <a:rPr lang="it-IT" sz="2000" dirty="0"/>
              <a:t> </a:t>
            </a:r>
          </a:p>
          <a:p>
            <a:pPr marL="45720" indent="0">
              <a:buNone/>
              <a:defRPr/>
            </a:pPr>
            <a:r>
              <a:rPr lang="it-IT" dirty="0"/>
              <a:t>ii) l’introduzione del voto dei soci, vincolante o consultivo, su tale politica (il c.d. </a:t>
            </a:r>
            <a:r>
              <a:rPr lang="it-IT" i="1" dirty="0" err="1"/>
              <a:t>say</a:t>
            </a:r>
            <a:r>
              <a:rPr lang="it-IT" i="1" dirty="0"/>
              <a:t> on </a:t>
            </a:r>
            <a:r>
              <a:rPr lang="it-IT" i="1" dirty="0" err="1"/>
              <a:t>pay</a:t>
            </a:r>
            <a:r>
              <a:rPr lang="it-IT" dirty="0"/>
              <a:t>) e</a:t>
            </a:r>
          </a:p>
          <a:p>
            <a:pPr marL="45720" indent="0">
              <a:buNone/>
              <a:defRPr/>
            </a:pPr>
            <a:r>
              <a:rPr lang="it-IT" dirty="0"/>
              <a:t> iii) l’approvazione da parte dell’assemblea dei piani basati su azioni.</a:t>
            </a:r>
            <a:endParaRPr lang="en-US" sz="1900" dirty="0"/>
          </a:p>
          <a:p>
            <a:pPr>
              <a:defRPr/>
            </a:pPr>
            <a:endParaRPr lang="en-US" sz="19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olo 1">
            <a:extLst>
              <a:ext uri="{FF2B5EF4-FFF2-40B4-BE49-F238E27FC236}">
                <a16:creationId xmlns:a16="http://schemas.microsoft.com/office/drawing/2014/main" id="{7E76795B-9377-4431-B414-2067276A707F}"/>
              </a:ext>
            </a:extLst>
          </p:cNvPr>
          <p:cNvSpPr>
            <a:spLocks noGrp="1"/>
          </p:cNvSpPr>
          <p:nvPr>
            <p:ph type="title"/>
          </p:nvPr>
        </p:nvSpPr>
        <p:spPr/>
        <p:txBody>
          <a:bodyPr/>
          <a:lstStyle/>
          <a:p>
            <a:pPr eaLnBrk="1" hangingPunct="1"/>
            <a:r>
              <a:rPr lang="en-US" altLang="it-IT" sz="3200"/>
              <a:t>The EU re</a:t>
            </a:r>
            <a:r>
              <a:rPr lang="it-IT" altLang="it-IT" sz="3200"/>
              <a:t>gulation</a:t>
            </a:r>
          </a:p>
        </p:txBody>
      </p:sp>
      <p:sp>
        <p:nvSpPr>
          <p:cNvPr id="15362" name="Segnaposto contenuto 2">
            <a:extLst>
              <a:ext uri="{FF2B5EF4-FFF2-40B4-BE49-F238E27FC236}">
                <a16:creationId xmlns:a16="http://schemas.microsoft.com/office/drawing/2014/main" id="{4D2D8037-FA32-4B78-BCC8-9C0A6B76723F}"/>
              </a:ext>
            </a:extLst>
          </p:cNvPr>
          <p:cNvSpPr>
            <a:spLocks noGrp="1"/>
          </p:cNvSpPr>
          <p:nvPr>
            <p:ph idx="1"/>
          </p:nvPr>
        </p:nvSpPr>
        <p:spPr>
          <a:xfrm>
            <a:off x="1992313" y="2133601"/>
            <a:ext cx="8280400" cy="4175125"/>
          </a:xfrm>
        </p:spPr>
        <p:txBody>
          <a:bodyPr>
            <a:normAutofit/>
          </a:bodyPr>
          <a:lstStyle/>
          <a:p>
            <a:pPr marL="45720" indent="0">
              <a:buNone/>
              <a:defRPr/>
            </a:pPr>
            <a:r>
              <a:rPr lang="it-IT" dirty="0"/>
              <a:t>La successiva Raccomandazione 2009/385/CE, prosegue nell’ampliamento degli ambiti di trasparenza, favorendo un maggiore controllo da parte degli azionisti e giungendo a fissare i principi di “sana” politica retributiva</a:t>
            </a:r>
            <a:r>
              <a:rPr lang="it-IT" sz="2000" dirty="0"/>
              <a:t> </a:t>
            </a:r>
          </a:p>
          <a:p>
            <a:pPr>
              <a:defRPr/>
            </a:pPr>
            <a:endParaRPr lang="it-IT" sz="2000" dirty="0"/>
          </a:p>
          <a:p>
            <a:pPr>
              <a:defRPr/>
            </a:pPr>
            <a:r>
              <a:rPr lang="it-IT" sz="1600" dirty="0"/>
              <a:t>Permane, comunque, la volontà di astenersi dall’entrare direttamente nel merito delle decisioni sui compensi, trattandosi di decisioni che competono ai privati: nel Terzo Considerando, infatti, si ritiene necessario stabilire principi applicabili alla struttura delle remunerazioni “anche se la forma, la struttura e il livello di remunerazione degli amministratori costituiscono ancora temi per i quali sono competenti, in primo luogo, le società, i loro azionisti e, eventualmente, i rappresentanti del personale”.</a:t>
            </a:r>
          </a:p>
          <a:p>
            <a:pPr>
              <a:defRPr/>
            </a:pPr>
            <a:endParaRPr lang="it-IT" sz="2000" dirty="0"/>
          </a:p>
          <a:p>
            <a:pPr>
              <a:defRPr/>
            </a:pPr>
            <a:endParaRPr lang="en-US" sz="1900" dirty="0"/>
          </a:p>
          <a:p>
            <a:pPr>
              <a:defRPr/>
            </a:pPr>
            <a:endParaRPr lang="en-US" sz="1900" dirty="0"/>
          </a:p>
          <a:p>
            <a:pPr>
              <a:defRPr/>
            </a:pPr>
            <a:endParaRPr lang="en-US" sz="19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olo 1">
            <a:extLst>
              <a:ext uri="{FF2B5EF4-FFF2-40B4-BE49-F238E27FC236}">
                <a16:creationId xmlns:a16="http://schemas.microsoft.com/office/drawing/2014/main" id="{7E76795B-9377-4431-B414-2067276A707F}"/>
              </a:ext>
            </a:extLst>
          </p:cNvPr>
          <p:cNvSpPr>
            <a:spLocks noGrp="1"/>
          </p:cNvSpPr>
          <p:nvPr>
            <p:ph type="title"/>
          </p:nvPr>
        </p:nvSpPr>
        <p:spPr/>
        <p:txBody>
          <a:bodyPr/>
          <a:lstStyle/>
          <a:p>
            <a:pPr eaLnBrk="1" hangingPunct="1"/>
            <a:r>
              <a:rPr lang="en-US" altLang="it-IT" sz="3200"/>
              <a:t>The EU re</a:t>
            </a:r>
            <a:r>
              <a:rPr lang="it-IT" altLang="it-IT" sz="3200"/>
              <a:t>gulation</a:t>
            </a:r>
          </a:p>
        </p:txBody>
      </p:sp>
      <p:sp>
        <p:nvSpPr>
          <p:cNvPr id="15362" name="Segnaposto contenuto 2">
            <a:extLst>
              <a:ext uri="{FF2B5EF4-FFF2-40B4-BE49-F238E27FC236}">
                <a16:creationId xmlns:a16="http://schemas.microsoft.com/office/drawing/2014/main" id="{4D2D8037-FA32-4B78-BCC8-9C0A6B76723F}"/>
              </a:ext>
            </a:extLst>
          </p:cNvPr>
          <p:cNvSpPr>
            <a:spLocks noGrp="1"/>
          </p:cNvSpPr>
          <p:nvPr>
            <p:ph idx="1"/>
          </p:nvPr>
        </p:nvSpPr>
        <p:spPr>
          <a:xfrm>
            <a:off x="1992313" y="2133601"/>
            <a:ext cx="8280400" cy="4175125"/>
          </a:xfrm>
        </p:spPr>
        <p:txBody>
          <a:bodyPr>
            <a:normAutofit/>
          </a:bodyPr>
          <a:lstStyle/>
          <a:p>
            <a:pPr marL="45720" indent="0">
              <a:buNone/>
              <a:defRPr/>
            </a:pPr>
            <a:r>
              <a:rPr lang="it-IT" dirty="0"/>
              <a:t>Sempre allo scopo di promuovere la trasparenza con riferimento alle remunerazioni, intervenendo sui procedimenti interni per la loro concreta determinazione, la Raccomandazione 2005/162/CE focalizza l’attenzione sui comitati del consiglio di amministrazione o di sorveglianza e sollecita, sulla scorta dei codici di autoregolamentazione, l’istituzione di un comitato per la remunerazione in seno al consiglio di amministrazione (o al consiglio di sorveglianza), con funzioni istruttorie e propositive riguardo alle decisioni sui compensi.</a:t>
            </a:r>
          </a:p>
          <a:p>
            <a:pPr>
              <a:defRPr/>
            </a:pPr>
            <a:endParaRPr lang="en-US" sz="1900" dirty="0"/>
          </a:p>
          <a:p>
            <a:pPr>
              <a:defRPr/>
            </a:pPr>
            <a:endParaRPr lang="en-US" sz="1900" dirty="0"/>
          </a:p>
          <a:p>
            <a:pPr>
              <a:defRPr/>
            </a:pPr>
            <a:endParaRPr lang="en-US" sz="1900" dirty="0"/>
          </a:p>
        </p:txBody>
      </p:sp>
    </p:spTree>
    <p:extLst>
      <p:ext uri="{BB962C8B-B14F-4D97-AF65-F5344CB8AC3E}">
        <p14:creationId xmlns:p14="http://schemas.microsoft.com/office/powerpoint/2010/main" val="2949406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olo 1">
            <a:extLst>
              <a:ext uri="{FF2B5EF4-FFF2-40B4-BE49-F238E27FC236}">
                <a16:creationId xmlns:a16="http://schemas.microsoft.com/office/drawing/2014/main" id="{4036148F-06E2-46EA-9C1C-2F54FE03B568}"/>
              </a:ext>
            </a:extLst>
          </p:cNvPr>
          <p:cNvSpPr>
            <a:spLocks noGrp="1"/>
          </p:cNvSpPr>
          <p:nvPr>
            <p:ph type="title"/>
          </p:nvPr>
        </p:nvSpPr>
        <p:spPr/>
        <p:txBody>
          <a:bodyPr/>
          <a:lstStyle/>
          <a:p>
            <a:pPr eaLnBrk="1" hangingPunct="1"/>
            <a:r>
              <a:rPr lang="en-US" altLang="it-IT" sz="3200"/>
              <a:t>The EU re</a:t>
            </a:r>
            <a:r>
              <a:rPr lang="it-IT" altLang="it-IT" sz="3200"/>
              <a:t>gulation</a:t>
            </a:r>
          </a:p>
        </p:txBody>
      </p:sp>
      <p:sp>
        <p:nvSpPr>
          <p:cNvPr id="22531" name="Segnaposto contenuto 2">
            <a:extLst>
              <a:ext uri="{FF2B5EF4-FFF2-40B4-BE49-F238E27FC236}">
                <a16:creationId xmlns:a16="http://schemas.microsoft.com/office/drawing/2014/main" id="{03BFA854-69C0-459E-BA49-BA748AC41529}"/>
              </a:ext>
            </a:extLst>
          </p:cNvPr>
          <p:cNvSpPr>
            <a:spLocks noGrp="1"/>
          </p:cNvSpPr>
          <p:nvPr>
            <p:ph idx="1"/>
          </p:nvPr>
        </p:nvSpPr>
        <p:spPr>
          <a:xfrm>
            <a:off x="1847851" y="2133601"/>
            <a:ext cx="8424863" cy="4175125"/>
          </a:xfrm>
        </p:spPr>
        <p:txBody>
          <a:bodyPr>
            <a:normAutofit/>
          </a:bodyPr>
          <a:lstStyle/>
          <a:p>
            <a:pPr marL="69850" indent="0">
              <a:buNone/>
            </a:pPr>
            <a:endParaRPr lang="en-US" altLang="it-IT" sz="2000" dirty="0"/>
          </a:p>
          <a:p>
            <a:pPr marL="69850" indent="0">
              <a:buNone/>
            </a:pPr>
            <a:r>
              <a:rPr lang="it-IT" dirty="0"/>
              <a:t>Coerentemente con il perseguimento di una “sana” politica retributiva, la Raccomandazione 2009/385/CE riserva una specifica attenzione alle componenti variabili della remunerazione, che devono essere rapportate ad obiettivi predeterminati</a:t>
            </a:r>
            <a:r>
              <a:rPr lang="it-IT" sz="2000" dirty="0"/>
              <a:t> </a:t>
            </a:r>
          </a:p>
          <a:p>
            <a:pPr marL="69850" indent="0">
              <a:buNone/>
            </a:pPr>
            <a:endParaRPr lang="it-IT" altLang="it-IT" sz="2000" dirty="0"/>
          </a:p>
          <a:p>
            <a:pPr marL="69850" indent="0">
              <a:buNone/>
            </a:pPr>
            <a:r>
              <a:rPr lang="it-IT" dirty="0"/>
              <a:t>Share </a:t>
            </a:r>
            <a:r>
              <a:rPr lang="it-IT" dirty="0" err="1"/>
              <a:t>retention</a:t>
            </a:r>
            <a:r>
              <a:rPr lang="it-IT" dirty="0"/>
              <a:t>: Per evitare effetti distorsivi sulla gestione della società, si prevede che i piani di compensi basati su azioni contemplino un opportuno periodo di acquisizione o di esercizio dei diritti, di almeno tre anni, e che gli amministratori conservino almeno una parte delle azioni così conseguite fino al termine dell’incarico </a:t>
            </a:r>
            <a:endParaRPr lang="en-US" altLang="it-IT"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olo 1">
            <a:extLst>
              <a:ext uri="{FF2B5EF4-FFF2-40B4-BE49-F238E27FC236}">
                <a16:creationId xmlns:a16="http://schemas.microsoft.com/office/drawing/2014/main" id="{BA575B4B-57F7-4508-9E5D-0AFC69189C19}"/>
              </a:ext>
            </a:extLst>
          </p:cNvPr>
          <p:cNvSpPr>
            <a:spLocks noGrp="1"/>
          </p:cNvSpPr>
          <p:nvPr>
            <p:ph type="title"/>
          </p:nvPr>
        </p:nvSpPr>
        <p:spPr/>
        <p:txBody>
          <a:bodyPr/>
          <a:lstStyle/>
          <a:p>
            <a:pPr eaLnBrk="1" hangingPunct="1"/>
            <a:r>
              <a:rPr lang="en-US" altLang="it-IT" sz="3200"/>
              <a:t>The EU re</a:t>
            </a:r>
            <a:r>
              <a:rPr lang="it-IT" altLang="it-IT" sz="3200"/>
              <a:t>gulation</a:t>
            </a:r>
          </a:p>
        </p:txBody>
      </p:sp>
      <p:sp>
        <p:nvSpPr>
          <p:cNvPr id="23555" name="Segnaposto contenuto 2">
            <a:extLst>
              <a:ext uri="{FF2B5EF4-FFF2-40B4-BE49-F238E27FC236}">
                <a16:creationId xmlns:a16="http://schemas.microsoft.com/office/drawing/2014/main" id="{EE38B3AE-EA6D-4C26-915E-66A44930D2D7}"/>
              </a:ext>
            </a:extLst>
          </p:cNvPr>
          <p:cNvSpPr>
            <a:spLocks noGrp="1"/>
          </p:cNvSpPr>
          <p:nvPr>
            <p:ph idx="1"/>
          </p:nvPr>
        </p:nvSpPr>
        <p:spPr>
          <a:xfrm>
            <a:off x="1847851" y="2133601"/>
            <a:ext cx="8424863" cy="4175125"/>
          </a:xfrm>
        </p:spPr>
        <p:txBody>
          <a:bodyPr/>
          <a:lstStyle/>
          <a:p>
            <a:pPr marL="69850" indent="0">
              <a:buNone/>
            </a:pPr>
            <a:endParaRPr lang="en-US" altLang="it-IT" sz="2000" dirty="0"/>
          </a:p>
          <a:p>
            <a:pPr marL="69850" indent="0">
              <a:buNone/>
            </a:pPr>
            <a:endParaRPr lang="en-US" altLang="it-IT" sz="2000" dirty="0"/>
          </a:p>
          <a:p>
            <a:pPr marL="69850" indent="0">
              <a:buNone/>
            </a:pPr>
            <a:r>
              <a:rPr lang="en-US" altLang="it-IT" sz="2000" u="sng" dirty="0"/>
              <a:t>Claw-back clauses</a:t>
            </a:r>
            <a:r>
              <a:rPr lang="en-US" altLang="it-IT" sz="2000" dirty="0"/>
              <a:t>:</a:t>
            </a:r>
          </a:p>
          <a:p>
            <a:pPr marL="69850" indent="0">
              <a:buNone/>
            </a:pPr>
            <a:r>
              <a:rPr lang="it-IT" dirty="0"/>
              <a:t>Per consentire eventuali interventi correttivi </a:t>
            </a:r>
            <a:r>
              <a:rPr lang="it-IT" i="1" dirty="0"/>
              <a:t>ex post</a:t>
            </a:r>
            <a:r>
              <a:rPr lang="it-IT" dirty="0"/>
              <a:t>, si prevede che gli accordi contrattuali conclusi con gli amministratori esecutivi contengano clausole che consentano alla società di chiedere la restituzione della parte variabile dei compensi versati sulla base di dati che, in seguito, si siano rivelati errati.</a:t>
            </a:r>
            <a:endParaRPr lang="it-IT" altLang="it-IT"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olo 1">
            <a:extLst>
              <a:ext uri="{FF2B5EF4-FFF2-40B4-BE49-F238E27FC236}">
                <a16:creationId xmlns:a16="http://schemas.microsoft.com/office/drawing/2014/main" id="{31E5FFB7-6519-416A-8152-E20B52CD7237}"/>
              </a:ext>
            </a:extLst>
          </p:cNvPr>
          <p:cNvSpPr>
            <a:spLocks noGrp="1"/>
          </p:cNvSpPr>
          <p:nvPr>
            <p:ph type="title"/>
          </p:nvPr>
        </p:nvSpPr>
        <p:spPr/>
        <p:txBody>
          <a:bodyPr/>
          <a:lstStyle/>
          <a:p>
            <a:pPr eaLnBrk="1" hangingPunct="1"/>
            <a:r>
              <a:rPr lang="it-IT" altLang="it-IT" sz="3200" dirty="0"/>
              <a:t>Il comitato per le remunerazioni</a:t>
            </a:r>
          </a:p>
        </p:txBody>
      </p:sp>
      <p:sp>
        <p:nvSpPr>
          <p:cNvPr id="24579" name="Segnaposto contenuto 2">
            <a:extLst>
              <a:ext uri="{FF2B5EF4-FFF2-40B4-BE49-F238E27FC236}">
                <a16:creationId xmlns:a16="http://schemas.microsoft.com/office/drawing/2014/main" id="{3BB8657F-1CFA-4374-A355-7A7F2B741C99}"/>
              </a:ext>
            </a:extLst>
          </p:cNvPr>
          <p:cNvSpPr>
            <a:spLocks noGrp="1"/>
          </p:cNvSpPr>
          <p:nvPr>
            <p:ph idx="1"/>
          </p:nvPr>
        </p:nvSpPr>
        <p:spPr>
          <a:xfrm>
            <a:off x="767255" y="1849821"/>
            <a:ext cx="10762593" cy="4458905"/>
          </a:xfrm>
        </p:spPr>
        <p:txBody>
          <a:bodyPr>
            <a:normAutofit/>
          </a:bodyPr>
          <a:lstStyle/>
          <a:p>
            <a:pPr marL="69850" indent="0">
              <a:buNone/>
            </a:pPr>
            <a:r>
              <a:rPr lang="it-IT" dirty="0"/>
              <a:t>La Raccomandazione 2009/385/CE promuove l’istituzione del comitato per le remunerazioni, con il compito di riesaminare periodicamente “la politica attuata in materia per gli amministratori aventi incarichi esecutivi o poteri di gestione, inclusa la politica per la remunerazione basata su azioni, e la sua attuazione”. </a:t>
            </a:r>
          </a:p>
          <a:p>
            <a:pPr marL="69850" indent="0">
              <a:buNone/>
            </a:pPr>
            <a:r>
              <a:rPr lang="it-IT" dirty="0"/>
              <a:t>La composizione di questo comitato è caratterizzata dalla presenza di almeno un esperto di pratiche retributive e fra le finalità dell’organismo si registra, anche in questo caso, la promozione di corrette politiche retributive: il comitato per le remunerazioni, infatti, ha il compito di controllare che la remunerazione dei singoli amministratori aventi incarichi esecutivi o poteri di gestione risulti «proporzionata alla remunerazione di altri amministratori aventi incarichi esecutivi o poteri di gestione e di altri membri del personale della società».</a:t>
            </a:r>
          </a:p>
          <a:p>
            <a:pPr marL="69850" indent="0">
              <a:buNone/>
            </a:pPr>
            <a:endParaRPr lang="it-IT" altLang="it-IT"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olo 1">
            <a:extLst>
              <a:ext uri="{FF2B5EF4-FFF2-40B4-BE49-F238E27FC236}">
                <a16:creationId xmlns:a16="http://schemas.microsoft.com/office/drawing/2014/main" id="{148E4519-61CC-41EC-AB1E-D3F76C71F714}"/>
              </a:ext>
            </a:extLst>
          </p:cNvPr>
          <p:cNvSpPr>
            <a:spLocks noGrp="1"/>
          </p:cNvSpPr>
          <p:nvPr>
            <p:ph type="title"/>
          </p:nvPr>
        </p:nvSpPr>
        <p:spPr/>
        <p:txBody>
          <a:bodyPr/>
          <a:lstStyle/>
          <a:p>
            <a:pPr eaLnBrk="1" hangingPunct="1"/>
            <a:r>
              <a:rPr lang="en-US" altLang="it-IT" sz="3200" dirty="0" err="1"/>
              <a:t>Regole</a:t>
            </a:r>
            <a:r>
              <a:rPr lang="en-US" altLang="it-IT" sz="3200" dirty="0"/>
              <a:t> “di </a:t>
            </a:r>
            <a:r>
              <a:rPr lang="en-US" altLang="it-IT" sz="3200" dirty="0" err="1"/>
              <a:t>prudenza</a:t>
            </a:r>
            <a:r>
              <a:rPr lang="en-US" altLang="it-IT" sz="3200" dirty="0"/>
              <a:t>”</a:t>
            </a:r>
            <a:endParaRPr lang="it-IT" altLang="it-IT" sz="3200" dirty="0"/>
          </a:p>
        </p:txBody>
      </p:sp>
      <p:sp>
        <p:nvSpPr>
          <p:cNvPr id="25603" name="Segnaposto contenuto 2">
            <a:extLst>
              <a:ext uri="{FF2B5EF4-FFF2-40B4-BE49-F238E27FC236}">
                <a16:creationId xmlns:a16="http://schemas.microsoft.com/office/drawing/2014/main" id="{56E94CC3-7883-491B-BA82-FFF06B23057C}"/>
              </a:ext>
            </a:extLst>
          </p:cNvPr>
          <p:cNvSpPr>
            <a:spLocks noGrp="1"/>
          </p:cNvSpPr>
          <p:nvPr>
            <p:ph idx="1"/>
          </p:nvPr>
        </p:nvSpPr>
        <p:spPr>
          <a:xfrm>
            <a:off x="1847851" y="2133601"/>
            <a:ext cx="8424863" cy="4175125"/>
          </a:xfrm>
        </p:spPr>
        <p:txBody>
          <a:bodyPr>
            <a:normAutofit lnSpcReduction="10000"/>
          </a:bodyPr>
          <a:lstStyle/>
          <a:p>
            <a:pPr marL="69850" indent="0">
              <a:buNone/>
            </a:pPr>
            <a:endParaRPr lang="en-US" altLang="it-IT" sz="2000" dirty="0"/>
          </a:p>
          <a:p>
            <a:pPr marL="69850" indent="0">
              <a:buNone/>
            </a:pPr>
            <a:r>
              <a:rPr lang="it-IT" dirty="0"/>
              <a:t>Permane un atteggiamento di generale prudenza nel trattare un ambito che dovrebbe, comunque, rimanere di competenza della società, degli azionisti e dei soggetti coinvolti (gli amministratori e i direttori generali);.</a:t>
            </a:r>
          </a:p>
          <a:p>
            <a:pPr marL="69850" indent="0">
              <a:buNone/>
            </a:pPr>
            <a:r>
              <a:rPr lang="it-IT" dirty="0"/>
              <a:t>La concreta efficacia di quanto previsto nella Raccomandazione 2009/385/CE risulta condizionata, appunto, dal comportamento e dalle reazioni dei privati, e segnatamente degli azionisti (specialmente gli investitori istituzionali), i quali dovrebbero pertanto, come conferma la medesima Raccomandazione, essere «incoraggiati a partecipare se necessario alle assemblee generali», nonché ad «usare nel modo opportuno i loro diritti di voto con riguardo alla retribuzione degli amministratori»</a:t>
            </a:r>
            <a:endParaRPr lang="en-US" altLang="it-IT"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olo 1">
            <a:extLst>
              <a:ext uri="{FF2B5EF4-FFF2-40B4-BE49-F238E27FC236}">
                <a16:creationId xmlns:a16="http://schemas.microsoft.com/office/drawing/2014/main" id="{F79F49B1-942C-4039-B1EE-F2B0A97F475E}"/>
              </a:ext>
            </a:extLst>
          </p:cNvPr>
          <p:cNvSpPr>
            <a:spLocks noGrp="1"/>
          </p:cNvSpPr>
          <p:nvPr>
            <p:ph type="title"/>
          </p:nvPr>
        </p:nvSpPr>
        <p:spPr/>
        <p:txBody>
          <a:bodyPr/>
          <a:lstStyle/>
          <a:p>
            <a:r>
              <a:rPr lang="it-IT" altLang="it-IT" dirty="0"/>
              <a:t>SHRD II</a:t>
            </a:r>
          </a:p>
        </p:txBody>
      </p:sp>
      <p:sp>
        <p:nvSpPr>
          <p:cNvPr id="3" name="Segnaposto contenuto 2">
            <a:extLst>
              <a:ext uri="{FF2B5EF4-FFF2-40B4-BE49-F238E27FC236}">
                <a16:creationId xmlns:a16="http://schemas.microsoft.com/office/drawing/2014/main" id="{D0F1A447-DE35-45BC-B787-69F6B109256B}"/>
              </a:ext>
            </a:extLst>
          </p:cNvPr>
          <p:cNvSpPr>
            <a:spLocks noGrp="1"/>
          </p:cNvSpPr>
          <p:nvPr>
            <p:ph idx="1"/>
          </p:nvPr>
        </p:nvSpPr>
        <p:spPr>
          <a:xfrm>
            <a:off x="630621" y="1650124"/>
            <a:ext cx="10552386" cy="4876799"/>
          </a:xfrm>
        </p:spPr>
        <p:txBody>
          <a:bodyPr>
            <a:normAutofit/>
          </a:bodyPr>
          <a:lstStyle/>
          <a:p>
            <a:pPr marL="69850" indent="0">
              <a:buNone/>
              <a:defRPr/>
            </a:pPr>
            <a:r>
              <a:rPr lang="it-IT" dirty="0"/>
              <a:t>Direttiva 2017/828/UE (SHRD II), che ha modificato la Direttiva 2007/36/UE (SHRD) in tema di incoraggiamento dell’impegno a lungo termine degli azionisti.</a:t>
            </a:r>
          </a:p>
          <a:p>
            <a:pPr marL="69850" indent="0">
              <a:buNone/>
              <a:defRPr/>
            </a:pPr>
            <a:r>
              <a:rPr lang="it-IT" dirty="0"/>
              <a:t> La SHRD II impone di elaborare una politica di remunerazione degli amministratori caratterizzata dall’essere “chiara e comprensibile” e soprattutto completa: </a:t>
            </a:r>
          </a:p>
          <a:p>
            <a:pPr marL="69850" indent="0">
              <a:buNone/>
              <a:defRPr/>
            </a:pPr>
            <a:r>
              <a:rPr lang="it-IT" dirty="0"/>
              <a:t>*deve includere “tutti i benefici in qualsiasi forma, riconosciuta o dovuta nel corso dell’ultimo esercizio ai singoli amministratori, inclusi gli amministratori recentemente assunti e gli ex amministratori, conformemente alla politica di remunerazione di cui all’art. 9 bis” (art. 9 ter, par. 1, SHRD, come modificata dalla SHRD II). </a:t>
            </a:r>
          </a:p>
          <a:p>
            <a:pPr marL="69850" indent="0">
              <a:buNone/>
              <a:defRPr/>
            </a:pPr>
            <a:r>
              <a:rPr lang="it-IT" dirty="0"/>
              <a:t>*è sottoposta al voto vincolante degli azionisti, con la facoltà, per gli Stati membri, di stabilire la natura solo consultiva di tale voto (art. 9 bis, par. 3). </a:t>
            </a:r>
          </a:p>
          <a:p>
            <a:pPr marL="69850" indent="0">
              <a:buNone/>
              <a:defRPr/>
            </a:pPr>
            <a:r>
              <a:rPr lang="it-IT" dirty="0"/>
              <a:t>*prevede che, dopo la votazione in assemblea, la politica di remunerazione sia condivisa con il pubblico, mediante la pubblicazione sul sito Internet della società, rimanendo accessibile gratuitamente almeno per tutto il periodo di applicabilità (art. 9 bis, par. 7)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olo 1">
            <a:extLst>
              <a:ext uri="{FF2B5EF4-FFF2-40B4-BE49-F238E27FC236}">
                <a16:creationId xmlns:a16="http://schemas.microsoft.com/office/drawing/2014/main" id="{1CFE8156-02D4-4E72-84A2-0EA8670317DB}"/>
              </a:ext>
            </a:extLst>
          </p:cNvPr>
          <p:cNvSpPr>
            <a:spLocks noGrp="1"/>
          </p:cNvSpPr>
          <p:nvPr>
            <p:ph type="title"/>
          </p:nvPr>
        </p:nvSpPr>
        <p:spPr/>
        <p:txBody>
          <a:bodyPr/>
          <a:lstStyle/>
          <a:p>
            <a:r>
              <a:rPr lang="it-IT" altLang="it-IT" dirty="0"/>
              <a:t>SHRD II</a:t>
            </a:r>
          </a:p>
        </p:txBody>
      </p:sp>
      <p:sp>
        <p:nvSpPr>
          <p:cNvPr id="37891" name="Segnaposto contenuto 2">
            <a:extLst>
              <a:ext uri="{FF2B5EF4-FFF2-40B4-BE49-F238E27FC236}">
                <a16:creationId xmlns:a16="http://schemas.microsoft.com/office/drawing/2014/main" id="{A333ACD2-BF43-4166-9A19-F7A12626E775}"/>
              </a:ext>
            </a:extLst>
          </p:cNvPr>
          <p:cNvSpPr>
            <a:spLocks noGrp="1"/>
          </p:cNvSpPr>
          <p:nvPr>
            <p:ph idx="1"/>
          </p:nvPr>
        </p:nvSpPr>
        <p:spPr>
          <a:xfrm>
            <a:off x="1919288" y="2324101"/>
            <a:ext cx="8208962" cy="3508375"/>
          </a:xfrm>
        </p:spPr>
        <p:txBody>
          <a:bodyPr>
            <a:normAutofit lnSpcReduction="10000"/>
          </a:bodyPr>
          <a:lstStyle/>
          <a:p>
            <a:pPr marL="69850" indent="0">
              <a:buNone/>
            </a:pPr>
            <a:r>
              <a:rPr lang="it-IT" dirty="0"/>
              <a:t>Particolarmente innovative sono le previsioni che riguardano il merito delle politiche di remunerazione:</a:t>
            </a:r>
          </a:p>
          <a:p>
            <a:pPr marL="412750" indent="-342900">
              <a:buFontTx/>
              <a:buChar char="-"/>
            </a:pPr>
            <a:r>
              <a:rPr lang="it-IT" dirty="0"/>
              <a:t>l’art. 123-</a:t>
            </a:r>
            <a:r>
              <a:rPr lang="it-IT" i="1" dirty="0"/>
              <a:t>ter</a:t>
            </a:r>
            <a:r>
              <a:rPr lang="it-IT" dirty="0"/>
              <a:t>, terzo comma-</a:t>
            </a:r>
            <a:r>
              <a:rPr lang="it-IT" i="1" dirty="0"/>
              <a:t>bis</a:t>
            </a:r>
            <a:r>
              <a:rPr lang="it-IT" dirty="0"/>
              <a:t>, </a:t>
            </a:r>
            <a:r>
              <a:rPr lang="it-IT" dirty="0" err="1"/>
              <a:t>t.u.f</a:t>
            </a:r>
            <a:r>
              <a:rPr lang="it-IT" dirty="0"/>
              <a:t>., come modificato a seguito dell’attuazione della SHRDII, ora delinea la politica di remunerazione quale elemento che contribuisce “alla strategia aziendale, al perseguimento degli interessi a lungo termine e alla sostenibilità della società”</a:t>
            </a:r>
            <a:r>
              <a:rPr lang="it-IT" baseline="30000" dirty="0"/>
              <a:t> .</a:t>
            </a:r>
          </a:p>
          <a:p>
            <a:pPr marL="412750" indent="-342900">
              <a:buFontTx/>
              <a:buChar char="-"/>
            </a:pPr>
            <a:r>
              <a:rPr lang="it-IT" dirty="0"/>
              <a:t>a beneficio degli azionisti e “tenendo conto anche degli interessi degli altri </a:t>
            </a:r>
            <a:r>
              <a:rPr lang="it-IT" i="1" dirty="0"/>
              <a:t>stakeholder</a:t>
            </a:r>
            <a:r>
              <a:rPr lang="it-IT" dirty="0"/>
              <a:t> rilevanti per la società”: la “creazione di valore nel lungo termine” è, anche qui, concepita quale elemento chiave per il perseguimento del successo sostenibile</a:t>
            </a:r>
            <a:r>
              <a:rPr lang="it-IT" baseline="30000" dirty="0"/>
              <a:t> </a:t>
            </a:r>
            <a:r>
              <a:rPr lang="it-IT" dirty="0"/>
              <a:t> </a:t>
            </a:r>
            <a:endParaRPr lang="it-IT" alt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900865-3222-004F-B194-C88CA31645D8}"/>
              </a:ext>
            </a:extLst>
          </p:cNvPr>
          <p:cNvSpPr>
            <a:spLocks noGrp="1"/>
          </p:cNvSpPr>
          <p:nvPr>
            <p:ph type="title"/>
          </p:nvPr>
        </p:nvSpPr>
        <p:spPr/>
        <p:txBody>
          <a:bodyPr/>
          <a:lstStyle/>
          <a:p>
            <a:r>
              <a:rPr lang="en-US" dirty="0"/>
              <a:t>La </a:t>
            </a:r>
            <a:r>
              <a:rPr lang="en-US" dirty="0" err="1"/>
              <a:t>sostenibilità</a:t>
            </a:r>
            <a:r>
              <a:rPr lang="en-US" dirty="0"/>
              <a:t> e la </a:t>
            </a:r>
            <a:r>
              <a:rPr lang="en-US" dirty="0" err="1"/>
              <a:t>remunerazione</a:t>
            </a:r>
            <a:r>
              <a:rPr lang="en-US" dirty="0"/>
              <a:t> </a:t>
            </a:r>
            <a:r>
              <a:rPr lang="en-US" dirty="0" err="1"/>
              <a:t>degli</a:t>
            </a:r>
            <a:r>
              <a:rPr lang="en-US" dirty="0"/>
              <a:t> </a:t>
            </a:r>
            <a:r>
              <a:rPr lang="en-US" dirty="0" err="1"/>
              <a:t>amministratori</a:t>
            </a:r>
            <a:r>
              <a:rPr lang="it-IT" dirty="0"/>
              <a:t> </a:t>
            </a:r>
          </a:p>
        </p:txBody>
      </p:sp>
      <p:sp>
        <p:nvSpPr>
          <p:cNvPr id="3" name="Segnaposto contenuto 2">
            <a:extLst>
              <a:ext uri="{FF2B5EF4-FFF2-40B4-BE49-F238E27FC236}">
                <a16:creationId xmlns:a16="http://schemas.microsoft.com/office/drawing/2014/main" id="{0F5021FA-FAE1-A14C-AE7E-C0BDEBCCDCF3}"/>
              </a:ext>
            </a:extLst>
          </p:cNvPr>
          <p:cNvSpPr>
            <a:spLocks noGrp="1"/>
          </p:cNvSpPr>
          <p:nvPr>
            <p:ph idx="1"/>
          </p:nvPr>
        </p:nvSpPr>
        <p:spPr>
          <a:xfrm>
            <a:off x="680321" y="2336872"/>
            <a:ext cx="10523707" cy="4200561"/>
          </a:xfrm>
        </p:spPr>
        <p:txBody>
          <a:bodyPr>
            <a:normAutofit/>
          </a:bodyPr>
          <a:lstStyle/>
          <a:p>
            <a:pPr algn="just"/>
            <a:r>
              <a:rPr lang="en-US" dirty="0"/>
              <a:t>Lo </a:t>
            </a:r>
            <a:r>
              <a:rPr lang="en-US" dirty="0" err="1"/>
              <a:t>scopo</a:t>
            </a:r>
            <a:r>
              <a:rPr lang="en-US" dirty="0"/>
              <a:t> </a:t>
            </a:r>
            <a:r>
              <a:rPr lang="en-US" dirty="0" err="1"/>
              <a:t>dell’analisi</a:t>
            </a:r>
            <a:r>
              <a:rPr lang="en-US" dirty="0"/>
              <a:t> </a:t>
            </a:r>
            <a:r>
              <a:rPr lang="en-US" dirty="0" err="1"/>
              <a:t>consiste</a:t>
            </a:r>
            <a:r>
              <a:rPr lang="en-US" dirty="0"/>
              <a:t> </a:t>
            </a:r>
            <a:r>
              <a:rPr lang="en-US" dirty="0" err="1"/>
              <a:t>nell’esaminare</a:t>
            </a:r>
            <a:r>
              <a:rPr lang="en-US" dirty="0"/>
              <a:t> il </a:t>
            </a:r>
            <a:r>
              <a:rPr lang="en-US" dirty="0" err="1"/>
              <a:t>ruolo</a:t>
            </a:r>
            <a:r>
              <a:rPr lang="en-US" dirty="0"/>
              <a:t> </a:t>
            </a:r>
            <a:r>
              <a:rPr lang="en-US" dirty="0" err="1"/>
              <a:t>delle</a:t>
            </a:r>
            <a:r>
              <a:rPr lang="en-US" dirty="0"/>
              <a:t> </a:t>
            </a:r>
            <a:r>
              <a:rPr lang="en-US" dirty="0" err="1"/>
              <a:t>nuove</a:t>
            </a:r>
            <a:r>
              <a:rPr lang="en-US" dirty="0"/>
              <a:t> </a:t>
            </a:r>
            <a:r>
              <a:rPr lang="en-US" dirty="0" err="1"/>
              <a:t>regole</a:t>
            </a:r>
            <a:r>
              <a:rPr lang="en-US" dirty="0"/>
              <a:t> </a:t>
            </a:r>
            <a:r>
              <a:rPr lang="en-US" dirty="0" err="1"/>
              <a:t>dettate</a:t>
            </a:r>
            <a:r>
              <a:rPr lang="en-US" dirty="0"/>
              <a:t> in </a:t>
            </a:r>
            <a:r>
              <a:rPr lang="en-US" dirty="0" err="1"/>
              <a:t>tema</a:t>
            </a:r>
            <a:r>
              <a:rPr lang="en-US" dirty="0"/>
              <a:t> di </a:t>
            </a:r>
            <a:r>
              <a:rPr lang="en-US" dirty="0" err="1"/>
              <a:t>remunerazione</a:t>
            </a:r>
            <a:r>
              <a:rPr lang="en-US" dirty="0"/>
              <a:t> </a:t>
            </a:r>
            <a:r>
              <a:rPr lang="en-US" dirty="0" err="1"/>
              <a:t>degli</a:t>
            </a:r>
            <a:r>
              <a:rPr lang="en-US" dirty="0"/>
              <a:t> </a:t>
            </a:r>
            <a:r>
              <a:rPr lang="en-US" dirty="0" err="1"/>
              <a:t>amministratori</a:t>
            </a:r>
            <a:r>
              <a:rPr lang="en-US" dirty="0"/>
              <a:t> </a:t>
            </a:r>
            <a:r>
              <a:rPr lang="en-US" dirty="0" err="1"/>
              <a:t>delle</a:t>
            </a:r>
            <a:r>
              <a:rPr lang="en-US" dirty="0"/>
              <a:t> </a:t>
            </a:r>
            <a:r>
              <a:rPr lang="en-US" dirty="0" err="1"/>
              <a:t>società</a:t>
            </a:r>
            <a:r>
              <a:rPr lang="en-US" dirty="0"/>
              <a:t> </a:t>
            </a:r>
            <a:r>
              <a:rPr lang="en-US" dirty="0" err="1"/>
              <a:t>quotate</a:t>
            </a:r>
            <a:r>
              <a:rPr lang="en-US" dirty="0"/>
              <a:t>, dopo </a:t>
            </a:r>
            <a:r>
              <a:rPr lang="en-US" dirty="0" err="1"/>
              <a:t>l’attuazione</a:t>
            </a:r>
            <a:r>
              <a:rPr lang="en-US" dirty="0"/>
              <a:t> </a:t>
            </a:r>
            <a:r>
              <a:rPr lang="en-US" dirty="0" err="1"/>
              <a:t>della</a:t>
            </a:r>
            <a:r>
              <a:rPr lang="en-US" dirty="0"/>
              <a:t> SHRDII – con il nuovo art. 123 </a:t>
            </a:r>
            <a:r>
              <a:rPr lang="en-US" i="1" dirty="0" err="1"/>
              <a:t>ter</a:t>
            </a:r>
            <a:r>
              <a:rPr lang="en-US" i="1" dirty="0"/>
              <a:t> </a:t>
            </a:r>
            <a:r>
              <a:rPr lang="en-US" dirty="0"/>
              <a:t>T.U.F. </a:t>
            </a:r>
          </a:p>
          <a:p>
            <a:pPr algn="just"/>
            <a:r>
              <a:rPr lang="en-US" dirty="0"/>
              <a:t>Il </a:t>
            </a:r>
            <a:r>
              <a:rPr lang="en-US" dirty="0" err="1"/>
              <a:t>tema</a:t>
            </a:r>
            <a:r>
              <a:rPr lang="en-US" dirty="0"/>
              <a:t> </a:t>
            </a:r>
            <a:r>
              <a:rPr lang="en-US" dirty="0" err="1"/>
              <a:t>è</a:t>
            </a:r>
            <a:r>
              <a:rPr lang="en-US" dirty="0"/>
              <a:t> </a:t>
            </a:r>
            <a:r>
              <a:rPr lang="en-US" dirty="0" err="1"/>
              <a:t>intrinsecamente</a:t>
            </a:r>
            <a:r>
              <a:rPr lang="en-US" dirty="0"/>
              <a:t> legato al </a:t>
            </a:r>
            <a:r>
              <a:rPr lang="en-US" dirty="0" err="1"/>
              <a:t>dibattito</a:t>
            </a:r>
            <a:r>
              <a:rPr lang="en-US" dirty="0"/>
              <a:t> circa </a:t>
            </a:r>
            <a:r>
              <a:rPr lang="en-US" dirty="0" err="1"/>
              <a:t>gli</a:t>
            </a:r>
            <a:r>
              <a:rPr lang="en-US" dirty="0"/>
              <a:t> </a:t>
            </a:r>
            <a:r>
              <a:rPr lang="en-US" dirty="0" err="1"/>
              <a:t>scopi</a:t>
            </a:r>
            <a:r>
              <a:rPr lang="en-US" dirty="0"/>
              <a:t> </a:t>
            </a:r>
            <a:r>
              <a:rPr lang="en-US" dirty="0" err="1"/>
              <a:t>della</a:t>
            </a:r>
            <a:r>
              <a:rPr lang="en-US" dirty="0"/>
              <a:t> </a:t>
            </a:r>
            <a:r>
              <a:rPr lang="en-US" dirty="0" err="1"/>
              <a:t>società</a:t>
            </a:r>
            <a:r>
              <a:rPr lang="en-US" dirty="0"/>
              <a:t>, e in </a:t>
            </a:r>
            <a:r>
              <a:rPr lang="en-US" dirty="0" err="1"/>
              <a:t>particolare</a:t>
            </a:r>
            <a:r>
              <a:rPr lang="en-US" dirty="0"/>
              <a:t> </a:t>
            </a:r>
            <a:r>
              <a:rPr lang="en-US" dirty="0" err="1"/>
              <a:t>gli</a:t>
            </a:r>
            <a:r>
              <a:rPr lang="en-US" dirty="0"/>
              <a:t> </a:t>
            </a:r>
            <a:r>
              <a:rPr lang="en-US" dirty="0" err="1"/>
              <a:t>scopi</a:t>
            </a:r>
            <a:r>
              <a:rPr lang="en-US" dirty="0"/>
              <a:t> </a:t>
            </a:r>
            <a:r>
              <a:rPr lang="en-US" dirty="0" err="1"/>
              <a:t>diversi</a:t>
            </a:r>
            <a:r>
              <a:rPr lang="en-US" dirty="0"/>
              <a:t> rispetto </a:t>
            </a:r>
            <a:r>
              <a:rPr lang="en-US" dirty="0" err="1"/>
              <a:t>alla</a:t>
            </a:r>
            <a:r>
              <a:rPr lang="en-US" dirty="0"/>
              <a:t> </a:t>
            </a:r>
            <a:r>
              <a:rPr lang="en-US" dirty="0" err="1"/>
              <a:t>massimizzazione</a:t>
            </a:r>
            <a:r>
              <a:rPr lang="en-US" dirty="0"/>
              <a:t> del </a:t>
            </a:r>
            <a:r>
              <a:rPr lang="en-US" dirty="0" err="1"/>
              <a:t>profitto</a:t>
            </a:r>
            <a:r>
              <a:rPr lang="en-US" dirty="0"/>
              <a:t> e al </a:t>
            </a:r>
            <a:r>
              <a:rPr lang="en-US" dirty="0" err="1"/>
              <a:t>ruolo</a:t>
            </a:r>
            <a:r>
              <a:rPr lang="en-US" dirty="0"/>
              <a:t> </a:t>
            </a:r>
            <a:r>
              <a:rPr lang="en-US" dirty="0" err="1"/>
              <a:t>dei</a:t>
            </a:r>
            <a:r>
              <a:rPr lang="en-US" dirty="0"/>
              <a:t> </a:t>
            </a:r>
            <a:r>
              <a:rPr lang="en-US" dirty="0" err="1"/>
              <a:t>soci</a:t>
            </a:r>
            <a:r>
              <a:rPr lang="en-US" dirty="0"/>
              <a:t>, </a:t>
            </a:r>
            <a:r>
              <a:rPr lang="en-US" dirty="0" err="1"/>
              <a:t>amministratori</a:t>
            </a:r>
            <a:r>
              <a:rPr lang="en-US" dirty="0"/>
              <a:t> e stakeholder </a:t>
            </a:r>
            <a:r>
              <a:rPr lang="en-US" dirty="0" err="1"/>
              <a:t>nel</a:t>
            </a:r>
            <a:r>
              <a:rPr lang="en-US" dirty="0"/>
              <a:t> </a:t>
            </a:r>
            <a:r>
              <a:rPr lang="en-US" dirty="0" err="1"/>
              <a:t>perseguire</a:t>
            </a:r>
            <a:r>
              <a:rPr lang="en-US" dirty="0"/>
              <a:t> la </a:t>
            </a:r>
            <a:r>
              <a:rPr lang="en-US" dirty="0" err="1"/>
              <a:t>sostenibilità</a:t>
            </a:r>
            <a:r>
              <a:rPr lang="en-US" dirty="0"/>
              <a:t> </a:t>
            </a:r>
            <a:r>
              <a:rPr lang="en-US" dirty="0" err="1"/>
              <a:t>ambientale</a:t>
            </a:r>
            <a:r>
              <a:rPr lang="en-US" dirty="0"/>
              <a:t> e </a:t>
            </a:r>
            <a:r>
              <a:rPr lang="en-US" dirty="0" err="1"/>
              <a:t>sociale</a:t>
            </a:r>
            <a:r>
              <a:rPr lang="en-US" dirty="0"/>
              <a:t>.</a:t>
            </a:r>
          </a:p>
          <a:p>
            <a:pPr algn="just"/>
            <a:endParaRPr lang="en-US" dirty="0"/>
          </a:p>
          <a:p>
            <a:pPr marL="0" indent="0">
              <a:buNone/>
            </a:pPr>
            <a:endParaRPr lang="it-IT" dirty="0"/>
          </a:p>
        </p:txBody>
      </p:sp>
    </p:spTree>
    <p:extLst>
      <p:ext uri="{BB962C8B-B14F-4D97-AF65-F5344CB8AC3E}">
        <p14:creationId xmlns:p14="http://schemas.microsoft.com/office/powerpoint/2010/main" val="232218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olo 1">
            <a:extLst>
              <a:ext uri="{FF2B5EF4-FFF2-40B4-BE49-F238E27FC236}">
                <a16:creationId xmlns:a16="http://schemas.microsoft.com/office/drawing/2014/main" id="{E3A308A4-E1A0-45CB-8885-7A7646D7C46C}"/>
              </a:ext>
            </a:extLst>
          </p:cNvPr>
          <p:cNvSpPr>
            <a:spLocks noGrp="1"/>
          </p:cNvSpPr>
          <p:nvPr>
            <p:ph type="title"/>
          </p:nvPr>
        </p:nvSpPr>
        <p:spPr/>
        <p:txBody>
          <a:bodyPr/>
          <a:lstStyle/>
          <a:p>
            <a:r>
              <a:rPr lang="it-IT" altLang="it-IT" dirty="0"/>
              <a:t>Codice di Corporate Governance:</a:t>
            </a:r>
          </a:p>
        </p:txBody>
      </p:sp>
      <p:sp>
        <p:nvSpPr>
          <p:cNvPr id="3" name="Segnaposto contenuto 2">
            <a:extLst>
              <a:ext uri="{FF2B5EF4-FFF2-40B4-BE49-F238E27FC236}">
                <a16:creationId xmlns:a16="http://schemas.microsoft.com/office/drawing/2014/main" id="{A8D964E2-0595-49DB-A14A-FFABBAE3B84E}"/>
              </a:ext>
            </a:extLst>
          </p:cNvPr>
          <p:cNvSpPr>
            <a:spLocks noGrp="1"/>
          </p:cNvSpPr>
          <p:nvPr>
            <p:ph idx="1"/>
          </p:nvPr>
        </p:nvSpPr>
        <p:spPr>
          <a:xfrm>
            <a:off x="2063750" y="2492375"/>
            <a:ext cx="7848600" cy="3340100"/>
          </a:xfrm>
        </p:spPr>
        <p:txBody>
          <a:bodyPr/>
          <a:lstStyle/>
          <a:p>
            <a:pPr>
              <a:buFont typeface="Wingdings 2" pitchFamily="2" charset="2"/>
              <a:buChar char=""/>
              <a:defRPr/>
            </a:pPr>
            <a:r>
              <a:rPr lang="it-IT" dirty="0"/>
              <a:t>alla “creazione di valore nel lungo termine”, a beneficio degli azionisti e “tenendo conto anche degli interessi degli altri </a:t>
            </a:r>
            <a:r>
              <a:rPr lang="it-IT" i="1" dirty="0"/>
              <a:t>stakeholder</a:t>
            </a:r>
            <a:r>
              <a:rPr lang="it-IT" dirty="0"/>
              <a:t> rilevanti per la società”: la “creazione di valore nel lungo termine” è, anche qui, concepita quale elemento chiave per il perseguimento del successo sostenibile</a:t>
            </a:r>
            <a:r>
              <a:rPr lang="it-IT" baseline="30000" dirty="0"/>
              <a:t> </a:t>
            </a:r>
            <a:r>
              <a:rPr lang="it-IT" dirty="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olo 1">
            <a:extLst>
              <a:ext uri="{FF2B5EF4-FFF2-40B4-BE49-F238E27FC236}">
                <a16:creationId xmlns:a16="http://schemas.microsoft.com/office/drawing/2014/main" id="{A2E4D915-517C-4CA4-AD85-1BC935FCC4AC}"/>
              </a:ext>
            </a:extLst>
          </p:cNvPr>
          <p:cNvSpPr>
            <a:spLocks noGrp="1"/>
          </p:cNvSpPr>
          <p:nvPr>
            <p:ph type="title"/>
          </p:nvPr>
        </p:nvSpPr>
        <p:spPr/>
        <p:txBody>
          <a:bodyPr/>
          <a:lstStyle/>
          <a:p>
            <a:r>
              <a:rPr lang="it-IT" altLang="it-IT"/>
              <a:t>Italy: the legislative decree 10.5.2019, n. 49</a:t>
            </a:r>
          </a:p>
        </p:txBody>
      </p:sp>
      <p:sp>
        <p:nvSpPr>
          <p:cNvPr id="39939" name="Segnaposto contenuto 2">
            <a:extLst>
              <a:ext uri="{FF2B5EF4-FFF2-40B4-BE49-F238E27FC236}">
                <a16:creationId xmlns:a16="http://schemas.microsoft.com/office/drawing/2014/main" id="{524519F2-8CFF-4186-892F-BE2EE05E0CDE}"/>
              </a:ext>
            </a:extLst>
          </p:cNvPr>
          <p:cNvSpPr>
            <a:spLocks noGrp="1"/>
          </p:cNvSpPr>
          <p:nvPr>
            <p:ph idx="1"/>
          </p:nvPr>
        </p:nvSpPr>
        <p:spPr>
          <a:xfrm>
            <a:off x="1919288" y="2324101"/>
            <a:ext cx="8424862" cy="3508375"/>
          </a:xfrm>
        </p:spPr>
        <p:txBody>
          <a:bodyPr>
            <a:normAutofit/>
          </a:bodyPr>
          <a:lstStyle/>
          <a:p>
            <a:pPr marL="69850" indent="0" algn="just">
              <a:buNone/>
            </a:pPr>
            <a:r>
              <a:rPr lang="it-IT" altLang="it-IT" dirty="0"/>
              <a:t>Scopi delle politiche di remunerazione: contribuire alla realizzazione di interessi di lungo periodo e alla sostenibilità della società- </a:t>
            </a:r>
          </a:p>
          <a:p>
            <a:pPr marL="69850" indent="0" algn="just">
              <a:buNone/>
            </a:pPr>
            <a:endParaRPr lang="it-IT" altLang="it-IT" dirty="0"/>
          </a:p>
          <a:p>
            <a:pPr marL="69850" indent="0" algn="just">
              <a:buNone/>
            </a:pPr>
            <a:r>
              <a:rPr lang="it-IT" altLang="it-IT" dirty="0"/>
              <a:t>Previsione del voto vincolante sulle politiche di remunerazione almeno ogni tre anni e in caso di modificazioni.</a:t>
            </a:r>
          </a:p>
          <a:p>
            <a:pPr marL="69850" indent="0" algn="just">
              <a:buNone/>
            </a:pPr>
            <a:r>
              <a:rPr lang="it-IT" altLang="it-IT" dirty="0" err="1"/>
              <a:t>Advisory</a:t>
            </a:r>
            <a:r>
              <a:rPr lang="it-IT" altLang="it-IT" dirty="0"/>
              <a:t> vote sulla seconda parte della relazione sulla remunerazione</a:t>
            </a:r>
          </a:p>
          <a:p>
            <a:pPr marL="69850" indent="0" algn="just">
              <a:buNone/>
            </a:pPr>
            <a:r>
              <a:rPr lang="it-IT" altLang="it-IT" dirty="0"/>
              <a:t>Controllo da parte della società di revisione in merito ai fatti riportati e previsione di sanzioni amministrative pecuniarie.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olo 1">
            <a:extLst>
              <a:ext uri="{FF2B5EF4-FFF2-40B4-BE49-F238E27FC236}">
                <a16:creationId xmlns:a16="http://schemas.microsoft.com/office/drawing/2014/main" id="{E7F66363-3BA1-4D67-92E8-A76D297F659D}"/>
              </a:ext>
            </a:extLst>
          </p:cNvPr>
          <p:cNvSpPr>
            <a:spLocks noGrp="1"/>
          </p:cNvSpPr>
          <p:nvPr>
            <p:ph type="title"/>
          </p:nvPr>
        </p:nvSpPr>
        <p:spPr/>
        <p:txBody>
          <a:bodyPr/>
          <a:lstStyle/>
          <a:p>
            <a:pPr eaLnBrk="1" hangingPunct="1"/>
            <a:r>
              <a:rPr lang="it-IT" altLang="it-IT" sz="3200" dirty="0"/>
              <a:t>La struttura interna dei compensi </a:t>
            </a:r>
          </a:p>
        </p:txBody>
      </p:sp>
      <p:sp>
        <p:nvSpPr>
          <p:cNvPr id="40963" name="Segnaposto contenuto 2">
            <a:extLst>
              <a:ext uri="{FF2B5EF4-FFF2-40B4-BE49-F238E27FC236}">
                <a16:creationId xmlns:a16="http://schemas.microsoft.com/office/drawing/2014/main" id="{FF0F967B-2A6E-4D84-9F6B-46D2B196B1AD}"/>
              </a:ext>
            </a:extLst>
          </p:cNvPr>
          <p:cNvSpPr>
            <a:spLocks noGrp="1"/>
          </p:cNvSpPr>
          <p:nvPr>
            <p:ph idx="1"/>
          </p:nvPr>
        </p:nvSpPr>
        <p:spPr>
          <a:xfrm>
            <a:off x="1992313" y="2420939"/>
            <a:ext cx="8064500" cy="3887787"/>
          </a:xfrm>
        </p:spPr>
        <p:txBody>
          <a:bodyPr>
            <a:normAutofit/>
          </a:bodyPr>
          <a:lstStyle/>
          <a:p>
            <a:pPr marL="69850" indent="0" algn="just">
              <a:buNone/>
            </a:pPr>
            <a:r>
              <a:rPr lang="en-US" altLang="it-IT" sz="2000" dirty="0"/>
              <a:t>Nel </a:t>
            </a:r>
            <a:r>
              <a:rPr lang="en-US" altLang="it-IT" sz="2000" dirty="0" err="1"/>
              <a:t>settore</a:t>
            </a:r>
            <a:r>
              <a:rPr lang="en-US" altLang="it-IT" sz="2000" dirty="0"/>
              <a:t> </a:t>
            </a:r>
            <a:r>
              <a:rPr lang="en-US" altLang="it-IT" sz="2000" dirty="0" err="1"/>
              <a:t>bancario</a:t>
            </a:r>
            <a:r>
              <a:rPr lang="en-US" altLang="it-IT" sz="2000" dirty="0"/>
              <a:t> il Sistema </a:t>
            </a:r>
            <a:r>
              <a:rPr lang="en-US" altLang="it-IT" sz="2000" dirty="0" err="1"/>
              <a:t>europeo</a:t>
            </a:r>
            <a:r>
              <a:rPr lang="en-US" altLang="it-IT" sz="2000" dirty="0"/>
              <a:t> ha </a:t>
            </a:r>
            <a:r>
              <a:rPr lang="en-US" altLang="it-IT" sz="2000" dirty="0" err="1"/>
              <a:t>creato</a:t>
            </a:r>
            <a:r>
              <a:rPr lang="en-US" altLang="it-IT" sz="2000" dirty="0"/>
              <a:t> una </a:t>
            </a:r>
            <a:r>
              <a:rPr lang="en-US" altLang="it-IT" sz="2000" dirty="0" err="1"/>
              <a:t>regolazione</a:t>
            </a:r>
            <a:r>
              <a:rPr lang="en-US" altLang="it-IT" sz="2000" dirty="0"/>
              <a:t> di </a:t>
            </a:r>
            <a:r>
              <a:rPr lang="en-US" altLang="it-IT" sz="2000" dirty="0" err="1"/>
              <a:t>maggiore</a:t>
            </a:r>
            <a:r>
              <a:rPr lang="en-US" altLang="it-IT" sz="2000" dirty="0"/>
              <a:t> </a:t>
            </a:r>
            <a:r>
              <a:rPr lang="en-US" altLang="it-IT" sz="2000" dirty="0" err="1"/>
              <a:t>dettaglio</a:t>
            </a:r>
            <a:r>
              <a:rPr lang="en-US" altLang="it-IT" sz="2000" dirty="0"/>
              <a:t>, prima con la </a:t>
            </a:r>
            <a:r>
              <a:rPr lang="en-US" altLang="it-IT" sz="2000" dirty="0" err="1"/>
              <a:t>Direttiva</a:t>
            </a:r>
            <a:r>
              <a:rPr lang="en-US" altLang="it-IT" sz="2000" dirty="0"/>
              <a:t> 2010/76 / EC (CRD III) e </a:t>
            </a:r>
            <a:r>
              <a:rPr lang="en-US" altLang="it-IT" sz="2000" dirty="0" err="1"/>
              <a:t>successivamente</a:t>
            </a:r>
            <a:r>
              <a:rPr lang="en-US" altLang="it-IT" sz="2000" dirty="0"/>
              <a:t> con la </a:t>
            </a:r>
            <a:r>
              <a:rPr lang="en-US" altLang="it-IT" sz="2000" dirty="0" err="1"/>
              <a:t>Direttiva</a:t>
            </a:r>
            <a:r>
              <a:rPr lang="en-US" altLang="it-IT" sz="2000" dirty="0"/>
              <a:t> 2013/36 / EU (CRD IV), al fine di </a:t>
            </a:r>
            <a:r>
              <a:rPr lang="en-US" altLang="it-IT" sz="2000" dirty="0" err="1"/>
              <a:t>ottenere</a:t>
            </a:r>
            <a:r>
              <a:rPr lang="en-US" altLang="it-IT" sz="2000" dirty="0"/>
              <a:t> </a:t>
            </a:r>
            <a:r>
              <a:rPr lang="en-US" altLang="it-IT" sz="2000" dirty="0" err="1"/>
              <a:t>che</a:t>
            </a:r>
            <a:r>
              <a:rPr lang="en-US" altLang="it-IT" sz="2000" dirty="0"/>
              <a:t> la banca </a:t>
            </a:r>
            <a:r>
              <a:rPr lang="en-US" altLang="it-IT" sz="2000" dirty="0" err="1"/>
              <a:t>si</a:t>
            </a:r>
            <a:r>
              <a:rPr lang="en-US" altLang="it-IT" sz="2000" dirty="0"/>
              <a:t> </a:t>
            </a:r>
            <a:r>
              <a:rPr lang="en-US" altLang="it-IT" sz="2000" dirty="0" err="1"/>
              <a:t>doti</a:t>
            </a:r>
            <a:r>
              <a:rPr lang="en-US" altLang="it-IT" sz="2000" dirty="0"/>
              <a:t> di </a:t>
            </a:r>
            <a:r>
              <a:rPr lang="en-US" altLang="it-IT" sz="2000" dirty="0" err="1"/>
              <a:t>politiche</a:t>
            </a:r>
            <a:r>
              <a:rPr lang="en-US" altLang="it-IT" sz="2000" dirty="0"/>
              <a:t> di </a:t>
            </a:r>
            <a:r>
              <a:rPr lang="en-US" altLang="it-IT" sz="2000" dirty="0" err="1"/>
              <a:t>remunerazionne</a:t>
            </a:r>
            <a:r>
              <a:rPr lang="en-US" altLang="it-IT" sz="2000" dirty="0"/>
              <a:t> e </a:t>
            </a:r>
            <a:r>
              <a:rPr lang="en-US" altLang="it-IT" sz="2000" dirty="0" err="1"/>
              <a:t>pratiche</a:t>
            </a:r>
            <a:r>
              <a:rPr lang="en-US" altLang="it-IT" sz="2000" dirty="0"/>
              <a:t> </a:t>
            </a:r>
            <a:r>
              <a:rPr lang="en-US" altLang="it-IT" sz="2000" dirty="0" err="1"/>
              <a:t>che</a:t>
            </a:r>
            <a:r>
              <a:rPr lang="en-US" altLang="it-IT" sz="2000" dirty="0"/>
              <a:t> </a:t>
            </a:r>
            <a:r>
              <a:rPr lang="en-US" altLang="it-IT" sz="2000" dirty="0" err="1"/>
              <a:t>riflettano</a:t>
            </a:r>
            <a:r>
              <a:rPr lang="en-US" altLang="it-IT" sz="2000" dirty="0"/>
              <a:t> e </a:t>
            </a:r>
            <a:r>
              <a:rPr lang="en-US" altLang="it-IT" sz="2000" dirty="0" err="1"/>
              <a:t>promuovano</a:t>
            </a:r>
            <a:r>
              <a:rPr lang="en-US" altLang="it-IT" sz="2000" dirty="0"/>
              <a:t> una </a:t>
            </a:r>
            <a:r>
              <a:rPr lang="en-US" altLang="it-IT" sz="2000" dirty="0" err="1"/>
              <a:t>sana</a:t>
            </a:r>
            <a:r>
              <a:rPr lang="en-US" altLang="it-IT" sz="2000" dirty="0"/>
              <a:t> </a:t>
            </a:r>
            <a:r>
              <a:rPr lang="en-US" altLang="it-IT" sz="2000" dirty="0" err="1"/>
              <a:t>gestione</a:t>
            </a:r>
            <a:r>
              <a:rPr lang="en-US" altLang="it-IT" sz="2000" dirty="0"/>
              <a:t>.</a:t>
            </a:r>
          </a:p>
          <a:p>
            <a:pPr marL="69850" indent="0" algn="just">
              <a:buNone/>
            </a:pPr>
            <a:r>
              <a:rPr lang="en-US" altLang="it-IT" sz="2000" dirty="0"/>
              <a:t>Per </a:t>
            </a:r>
            <a:r>
              <a:rPr lang="en-US" altLang="it-IT" sz="2000" dirty="0" err="1"/>
              <a:t>questi</a:t>
            </a:r>
            <a:r>
              <a:rPr lang="en-US" altLang="it-IT" sz="2000" dirty="0"/>
              <a:t> </a:t>
            </a:r>
            <a:r>
              <a:rPr lang="en-US" altLang="it-IT" sz="2000" dirty="0" err="1"/>
              <a:t>scopi</a:t>
            </a:r>
            <a:r>
              <a:rPr lang="en-US" altLang="it-IT" sz="2000" dirty="0"/>
              <a:t>, la CRD IIII ha </a:t>
            </a:r>
            <a:r>
              <a:rPr lang="en-US" altLang="it-IT" sz="2000" dirty="0" err="1"/>
              <a:t>dettato</a:t>
            </a:r>
            <a:r>
              <a:rPr lang="en-US" altLang="it-IT" sz="2000" dirty="0"/>
              <a:t> una </a:t>
            </a:r>
            <a:r>
              <a:rPr lang="en-US" altLang="it-IT" sz="2000" dirty="0" err="1"/>
              <a:t>serie</a:t>
            </a:r>
            <a:r>
              <a:rPr lang="en-US" altLang="it-IT" sz="2000" dirty="0"/>
              <a:t> di </a:t>
            </a:r>
            <a:r>
              <a:rPr lang="en-US" altLang="it-IT" sz="2000" dirty="0" err="1"/>
              <a:t>regole</a:t>
            </a:r>
            <a:r>
              <a:rPr lang="en-US" altLang="it-IT" sz="2000" dirty="0"/>
              <a:t> volte a </a:t>
            </a:r>
            <a:r>
              <a:rPr lang="en-US" altLang="it-IT" sz="2000" dirty="0" err="1"/>
              <a:t>favorire</a:t>
            </a:r>
            <a:r>
              <a:rPr lang="en-US" altLang="it-IT" sz="2000" dirty="0"/>
              <a:t> il </a:t>
            </a:r>
            <a:r>
              <a:rPr lang="en-US" altLang="it-IT" sz="2000" dirty="0" err="1"/>
              <a:t>perseguimento</a:t>
            </a:r>
            <a:r>
              <a:rPr lang="en-US" altLang="it-IT" sz="2000" dirty="0"/>
              <a:t> di </a:t>
            </a:r>
            <a:r>
              <a:rPr lang="en-US" altLang="it-IT" sz="2000" dirty="0" err="1"/>
              <a:t>risultati</a:t>
            </a:r>
            <a:r>
              <a:rPr lang="en-US" altLang="it-IT" sz="2000" dirty="0"/>
              <a:t> a </a:t>
            </a:r>
            <a:r>
              <a:rPr lang="en-US" altLang="it-IT" sz="2000" dirty="0" err="1"/>
              <a:t>lungo</a:t>
            </a:r>
            <a:r>
              <a:rPr lang="en-US" altLang="it-IT" sz="2000" dirty="0"/>
              <a:t> </a:t>
            </a:r>
            <a:r>
              <a:rPr lang="en-US" altLang="it-IT" sz="2000" dirty="0" err="1"/>
              <a:t>termine</a:t>
            </a:r>
            <a:r>
              <a:rPr lang="en-US" altLang="it-IT" sz="2000" dirty="0"/>
              <a:t> e </a:t>
            </a:r>
            <a:r>
              <a:rPr lang="en-US" altLang="it-IT" sz="2000" dirty="0" err="1"/>
              <a:t>evitare</a:t>
            </a:r>
            <a:r>
              <a:rPr lang="en-US" altLang="it-IT" sz="2000" dirty="0"/>
              <a:t> </a:t>
            </a:r>
            <a:r>
              <a:rPr lang="en-US" altLang="it-IT" sz="2000" dirty="0" err="1"/>
              <a:t>condotte</a:t>
            </a:r>
            <a:r>
              <a:rPr lang="en-US" altLang="it-IT" sz="2000" dirty="0"/>
              <a:t> </a:t>
            </a:r>
            <a:r>
              <a:rPr lang="en-US" altLang="it-IT" sz="2000" dirty="0" err="1"/>
              <a:t>opportunistiche</a:t>
            </a:r>
            <a:r>
              <a:rPr lang="en-US" altLang="it-IT" sz="2000" dirty="0"/>
              <a:t> </a:t>
            </a:r>
            <a:r>
              <a:rPr lang="en-US" altLang="it-IT" sz="2000" dirty="0" err="1"/>
              <a:t>dei</a:t>
            </a:r>
            <a:r>
              <a:rPr lang="en-US" altLang="it-IT" sz="2000" dirty="0"/>
              <a:t> manager.</a:t>
            </a:r>
          </a:p>
          <a:p>
            <a:pPr marL="69850" indent="0">
              <a:buNone/>
            </a:pPr>
            <a:endParaRPr lang="en-US" altLang="it-IT" sz="2000" dirty="0"/>
          </a:p>
          <a:p>
            <a:pPr marL="69850" indent="0">
              <a:buNone/>
            </a:pPr>
            <a:endParaRPr lang="en-US" altLang="it-IT" sz="2000" dirty="0"/>
          </a:p>
          <a:p>
            <a:pPr marL="69850" indent="0">
              <a:buNone/>
            </a:pPr>
            <a:endParaRPr lang="en-US" altLang="it-IT"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olo 1">
            <a:extLst>
              <a:ext uri="{FF2B5EF4-FFF2-40B4-BE49-F238E27FC236}">
                <a16:creationId xmlns:a16="http://schemas.microsoft.com/office/drawing/2014/main" id="{2BB81223-6724-40D5-8B62-9DAFEE3DCF9C}"/>
              </a:ext>
            </a:extLst>
          </p:cNvPr>
          <p:cNvSpPr>
            <a:spLocks noGrp="1"/>
          </p:cNvSpPr>
          <p:nvPr>
            <p:ph type="title"/>
          </p:nvPr>
        </p:nvSpPr>
        <p:spPr/>
        <p:txBody>
          <a:bodyPr/>
          <a:lstStyle/>
          <a:p>
            <a:pPr eaLnBrk="1" hangingPunct="1"/>
            <a:r>
              <a:rPr lang="it-IT" altLang="it-IT" sz="3200" dirty="0"/>
              <a:t>Struttura interna </a:t>
            </a:r>
          </a:p>
        </p:txBody>
      </p:sp>
      <p:sp>
        <p:nvSpPr>
          <p:cNvPr id="32771" name="Segnaposto contenuto 2">
            <a:extLst>
              <a:ext uri="{FF2B5EF4-FFF2-40B4-BE49-F238E27FC236}">
                <a16:creationId xmlns:a16="http://schemas.microsoft.com/office/drawing/2014/main" id="{8E0032FD-BEF1-4ACE-803F-70143FF48C2A}"/>
              </a:ext>
            </a:extLst>
          </p:cNvPr>
          <p:cNvSpPr>
            <a:spLocks noGrp="1"/>
          </p:cNvSpPr>
          <p:nvPr>
            <p:ph idx="1"/>
          </p:nvPr>
        </p:nvSpPr>
        <p:spPr>
          <a:xfrm>
            <a:off x="2208213" y="2162176"/>
            <a:ext cx="7848600" cy="4175125"/>
          </a:xfrm>
        </p:spPr>
        <p:txBody>
          <a:bodyPr>
            <a:normAutofit/>
          </a:bodyPr>
          <a:lstStyle/>
          <a:p>
            <a:pPr marL="412750" indent="-342900">
              <a:buFontTx/>
              <a:buChar char="-"/>
              <a:defRPr/>
            </a:pPr>
            <a:r>
              <a:rPr lang="en-US" sz="2000" dirty="0" err="1"/>
              <a:t>Pagamento</a:t>
            </a:r>
            <a:r>
              <a:rPr lang="en-US" sz="2000" dirty="0"/>
              <a:t> </a:t>
            </a:r>
            <a:r>
              <a:rPr lang="en-US" sz="2000" dirty="0" err="1"/>
              <a:t>della</a:t>
            </a:r>
            <a:r>
              <a:rPr lang="en-US" sz="2000" dirty="0"/>
              <a:t> </a:t>
            </a:r>
            <a:r>
              <a:rPr lang="en-US" sz="2000" dirty="0" err="1"/>
              <a:t>remunerazione</a:t>
            </a:r>
            <a:r>
              <a:rPr lang="en-US" sz="2000" dirty="0"/>
              <a:t> </a:t>
            </a:r>
            <a:r>
              <a:rPr lang="en-US" sz="2000" dirty="0" err="1"/>
              <a:t>variabile</a:t>
            </a:r>
            <a:r>
              <a:rPr lang="en-US" sz="2000" dirty="0"/>
              <a:t> successive:</a:t>
            </a:r>
          </a:p>
          <a:p>
            <a:pPr marL="69850" indent="0">
              <a:buNone/>
              <a:defRPr/>
            </a:pPr>
            <a:r>
              <a:rPr lang="en-US" sz="2000" dirty="0" err="1"/>
              <a:t>L’allineamento</a:t>
            </a:r>
            <a:r>
              <a:rPr lang="en-US" sz="2000" dirty="0"/>
              <a:t> con </a:t>
            </a:r>
            <a:r>
              <a:rPr lang="en-US" sz="2000" dirty="0" err="1"/>
              <a:t>gli</a:t>
            </a:r>
            <a:r>
              <a:rPr lang="en-US" sz="2000" dirty="0"/>
              <a:t> </a:t>
            </a:r>
            <a:r>
              <a:rPr lang="en-US" sz="2000" dirty="0" err="1"/>
              <a:t>interessi</a:t>
            </a:r>
            <a:r>
              <a:rPr lang="en-US" sz="2000" dirty="0"/>
              <a:t> di </a:t>
            </a:r>
            <a:r>
              <a:rPr lang="en-US" sz="2000" dirty="0" err="1"/>
              <a:t>lungo</a:t>
            </a:r>
            <a:r>
              <a:rPr lang="en-US" sz="2000" dirty="0"/>
              <a:t> period </a:t>
            </a:r>
            <a:r>
              <a:rPr lang="en-US" sz="2000" dirty="0" err="1"/>
              <a:t>è</a:t>
            </a:r>
            <a:r>
              <a:rPr lang="en-US" sz="2000" dirty="0"/>
              <a:t> </a:t>
            </a:r>
            <a:r>
              <a:rPr lang="en-US" sz="2000" dirty="0" err="1"/>
              <a:t>perseguito</a:t>
            </a:r>
            <a:r>
              <a:rPr lang="en-US" sz="2000" dirty="0"/>
              <a:t> </a:t>
            </a:r>
            <a:r>
              <a:rPr lang="en-US" sz="2000" dirty="0" err="1"/>
              <a:t>intervenendo</a:t>
            </a:r>
            <a:r>
              <a:rPr lang="en-US" sz="2000" dirty="0"/>
              <a:t> </a:t>
            </a:r>
            <a:r>
              <a:rPr lang="en-US" sz="2000" dirty="0" err="1"/>
              <a:t>nelle</a:t>
            </a:r>
            <a:r>
              <a:rPr lang="en-US" sz="2000" dirty="0"/>
              <a:t> </a:t>
            </a:r>
            <a:r>
              <a:rPr lang="en-US" sz="2000" dirty="0" err="1"/>
              <a:t>tempistiche</a:t>
            </a:r>
            <a:r>
              <a:rPr lang="en-US" sz="2000" dirty="0"/>
              <a:t> del </a:t>
            </a:r>
            <a:r>
              <a:rPr lang="en-US" sz="2000" dirty="0" err="1"/>
              <a:t>pagamento</a:t>
            </a:r>
            <a:r>
              <a:rPr lang="en-US" sz="2000" dirty="0"/>
              <a:t> </a:t>
            </a:r>
            <a:r>
              <a:rPr lang="en-US" sz="2000" dirty="0" err="1"/>
              <a:t>della</a:t>
            </a:r>
            <a:r>
              <a:rPr lang="en-US" sz="2000" dirty="0"/>
              <a:t> </a:t>
            </a:r>
            <a:r>
              <a:rPr lang="en-US" sz="2000" dirty="0" err="1"/>
              <a:t>parte</a:t>
            </a:r>
            <a:r>
              <a:rPr lang="en-US" sz="2000" dirty="0"/>
              <a:t> </a:t>
            </a:r>
            <a:r>
              <a:rPr lang="en-US" sz="2000" dirty="0" err="1"/>
              <a:t>variabile</a:t>
            </a:r>
            <a:r>
              <a:rPr lang="en-US" sz="2000" dirty="0"/>
              <a:t> </a:t>
            </a:r>
            <a:r>
              <a:rPr lang="en-US" sz="2000" dirty="0" err="1"/>
              <a:t>basata</a:t>
            </a:r>
            <a:r>
              <a:rPr lang="en-US" sz="2000" dirty="0"/>
              <a:t> sui </a:t>
            </a:r>
            <a:r>
              <a:rPr lang="en-US" sz="2000" dirty="0" err="1"/>
              <a:t>risultati</a:t>
            </a:r>
            <a:r>
              <a:rPr lang="en-US" sz="2000" dirty="0"/>
              <a:t>: il </a:t>
            </a:r>
            <a:r>
              <a:rPr lang="en-US" sz="2000" dirty="0" err="1"/>
              <a:t>pagamento</a:t>
            </a:r>
            <a:r>
              <a:rPr lang="en-US" sz="2000" dirty="0"/>
              <a:t> </a:t>
            </a:r>
            <a:r>
              <a:rPr lang="en-US" sz="2000" dirty="0" err="1"/>
              <a:t>stesso</a:t>
            </a:r>
            <a:r>
              <a:rPr lang="en-US" sz="2000" dirty="0"/>
              <a:t> </a:t>
            </a:r>
            <a:r>
              <a:rPr lang="en-US" sz="2000" dirty="0" err="1"/>
              <a:t>deve</a:t>
            </a:r>
            <a:r>
              <a:rPr lang="en-US" sz="2000" dirty="0"/>
              <a:t> </a:t>
            </a:r>
            <a:r>
              <a:rPr lang="en-US" sz="2000" dirty="0" err="1"/>
              <a:t>essere</a:t>
            </a:r>
            <a:r>
              <a:rPr lang="en-US" sz="2000" dirty="0"/>
              <a:t> </a:t>
            </a:r>
            <a:r>
              <a:rPr lang="en-US" sz="2000" dirty="0" err="1"/>
              <a:t>ripartito</a:t>
            </a:r>
            <a:r>
              <a:rPr lang="en-US" sz="2000" dirty="0"/>
              <a:t> e </a:t>
            </a:r>
            <a:r>
              <a:rPr lang="en-US" sz="2000" dirty="0" err="1"/>
              <a:t>tenere</a:t>
            </a:r>
            <a:r>
              <a:rPr lang="en-US" sz="2000" dirty="0"/>
              <a:t> in </a:t>
            </a:r>
            <a:r>
              <a:rPr lang="en-US" sz="2000" dirty="0" err="1"/>
              <a:t>considerazione</a:t>
            </a:r>
            <a:r>
              <a:rPr lang="en-US" sz="2000" dirty="0"/>
              <a:t> il </a:t>
            </a:r>
            <a:r>
              <a:rPr lang="en-US" sz="2000" dirty="0" err="1"/>
              <a:t>ciclo</a:t>
            </a:r>
            <a:r>
              <a:rPr lang="en-US" sz="2000" dirty="0"/>
              <a:t> di </a:t>
            </a:r>
            <a:r>
              <a:rPr lang="en-US" sz="2000" dirty="0" err="1"/>
              <a:t>attività</a:t>
            </a:r>
            <a:r>
              <a:rPr lang="en-US" sz="2000" dirty="0"/>
              <a:t> </a:t>
            </a:r>
            <a:r>
              <a:rPr lang="en-US" sz="2000" dirty="0" err="1"/>
              <a:t>dell’isttituto</a:t>
            </a:r>
            <a:r>
              <a:rPr lang="en-US" sz="2000" dirty="0"/>
              <a:t> di </a:t>
            </a:r>
            <a:r>
              <a:rPr lang="en-US" sz="2000" dirty="0" err="1"/>
              <a:t>credito</a:t>
            </a:r>
            <a:r>
              <a:rPr lang="en-US" sz="2000" dirty="0"/>
              <a:t> e I </a:t>
            </a:r>
            <a:r>
              <a:rPr lang="en-US" sz="2000" dirty="0" err="1"/>
              <a:t>suoi</a:t>
            </a:r>
            <a:r>
              <a:rPr lang="en-US" sz="2000" dirty="0"/>
              <a:t> </a:t>
            </a:r>
            <a:r>
              <a:rPr lang="en-US" sz="2000" dirty="0" err="1"/>
              <a:t>rischi</a:t>
            </a:r>
            <a:r>
              <a:rPr lang="en-US" sz="2000" dirty="0"/>
              <a:t> </a:t>
            </a:r>
            <a:r>
              <a:rPr lang="en-US" sz="2000" dirty="0" err="1"/>
              <a:t>imprenditoriali</a:t>
            </a:r>
            <a:endParaRPr lang="en-US" sz="2000" dirty="0"/>
          </a:p>
          <a:p>
            <a:pPr marL="412750" indent="-342900">
              <a:buFontTx/>
              <a:buChar char="-"/>
              <a:defRPr/>
            </a:pPr>
            <a:r>
              <a:rPr lang="en-US" sz="2000" dirty="0" err="1"/>
              <a:t>Meccanismi</a:t>
            </a:r>
            <a:r>
              <a:rPr lang="en-US" sz="2000" dirty="0"/>
              <a:t> di </a:t>
            </a:r>
            <a:r>
              <a:rPr lang="en-US" sz="2000" dirty="0" err="1"/>
              <a:t>reazione</a:t>
            </a:r>
            <a:r>
              <a:rPr lang="en-US" sz="2000" dirty="0"/>
              <a:t> ex post</a:t>
            </a:r>
          </a:p>
          <a:p>
            <a:pPr marL="69850" indent="0">
              <a:buNone/>
              <a:defRPr/>
            </a:pPr>
            <a:r>
              <a:rPr lang="en-US" sz="2000" dirty="0"/>
              <a:t>Le </a:t>
            </a:r>
            <a:r>
              <a:rPr lang="en-US" sz="2000" dirty="0" err="1"/>
              <a:t>regole</a:t>
            </a:r>
            <a:r>
              <a:rPr lang="en-US" sz="2000" dirty="0"/>
              <a:t> </a:t>
            </a:r>
            <a:r>
              <a:rPr lang="en-US" sz="2000" dirty="0" err="1"/>
              <a:t>espressamente</a:t>
            </a:r>
            <a:r>
              <a:rPr lang="en-US" sz="2000" dirty="0"/>
              <a:t> </a:t>
            </a:r>
            <a:r>
              <a:rPr lang="en-US" sz="2000" dirty="0" err="1"/>
              <a:t>richiedono</a:t>
            </a:r>
            <a:r>
              <a:rPr lang="en-US" sz="2000" dirty="0"/>
              <a:t> </a:t>
            </a:r>
            <a:r>
              <a:rPr lang="en-US" sz="2000" dirty="0" err="1"/>
              <a:t>che</a:t>
            </a:r>
            <a:r>
              <a:rPr lang="en-US" sz="2000" dirty="0"/>
              <a:t> la </a:t>
            </a:r>
            <a:r>
              <a:rPr lang="en-US" sz="2000" dirty="0" err="1"/>
              <a:t>parte</a:t>
            </a:r>
            <a:r>
              <a:rPr lang="en-US" sz="2000" dirty="0"/>
              <a:t> </a:t>
            </a:r>
            <a:r>
              <a:rPr lang="en-US" sz="2000" dirty="0" err="1"/>
              <a:t>variabile</a:t>
            </a:r>
            <a:r>
              <a:rPr lang="en-US" sz="2000" dirty="0"/>
              <a:t> </a:t>
            </a:r>
            <a:r>
              <a:rPr lang="en-US" sz="2000" dirty="0" err="1"/>
              <a:t>sia</a:t>
            </a:r>
            <a:r>
              <a:rPr lang="en-US" sz="2000" dirty="0"/>
              <a:t> </a:t>
            </a:r>
            <a:r>
              <a:rPr lang="en-US" sz="2000" dirty="0" err="1"/>
              <a:t>soggetta</a:t>
            </a:r>
            <a:r>
              <a:rPr lang="en-US" sz="2000" dirty="0"/>
              <a:t> </a:t>
            </a:r>
            <a:r>
              <a:rPr lang="en-US" sz="2000" dirty="0" err="1"/>
              <a:t>meccanismi</a:t>
            </a:r>
            <a:r>
              <a:rPr lang="en-US" sz="2000" dirty="0"/>
              <a:t> di </a:t>
            </a:r>
            <a:r>
              <a:rPr lang="en-US" sz="2000" dirty="0" err="1"/>
              <a:t>correzione</a:t>
            </a:r>
            <a:r>
              <a:rPr lang="en-US" sz="2000" dirty="0"/>
              <a:t> ex post (malus e claw-back)</a:t>
            </a:r>
          </a:p>
          <a:p>
            <a:pPr marL="412750" indent="-342900">
              <a:buFontTx/>
              <a:buChar char="-"/>
              <a:defRPr/>
            </a:pPr>
            <a:r>
              <a:rPr lang="en-US" sz="2000" dirty="0" err="1"/>
              <a:t>Bounus</a:t>
            </a:r>
            <a:r>
              <a:rPr lang="en-US" sz="2000" dirty="0"/>
              <a:t> cap </a:t>
            </a:r>
            <a:r>
              <a:rPr lang="en-US" sz="2000" dirty="0" err="1"/>
              <a:t>alla</a:t>
            </a:r>
            <a:r>
              <a:rPr lang="en-US" sz="2000" dirty="0"/>
              <a:t> </a:t>
            </a:r>
            <a:r>
              <a:rPr lang="en-US" sz="2000" dirty="0" err="1"/>
              <a:t>parte</a:t>
            </a:r>
            <a:r>
              <a:rPr lang="en-US" sz="2000" dirty="0"/>
              <a:t> </a:t>
            </a:r>
            <a:r>
              <a:rPr lang="en-US" sz="2000" dirty="0" err="1"/>
              <a:t>variabile</a:t>
            </a:r>
            <a:r>
              <a:rPr lang="en-US" sz="2000" dirty="0"/>
              <a:t> </a:t>
            </a:r>
            <a:r>
              <a:rPr lang="en-US" sz="2000" dirty="0" err="1"/>
              <a:t>della</a:t>
            </a:r>
            <a:r>
              <a:rPr lang="en-US" sz="2000" dirty="0"/>
              <a:t> </a:t>
            </a:r>
            <a:r>
              <a:rPr lang="en-US" sz="2000" dirty="0" err="1"/>
              <a:t>remunerazione</a:t>
            </a:r>
            <a:r>
              <a:rPr lang="en-US" sz="2000" dirty="0"/>
              <a:t> </a:t>
            </a:r>
            <a:r>
              <a:rPr lang="en-US" sz="2000" dirty="0" err="1"/>
              <a:t>che</a:t>
            </a:r>
            <a:r>
              <a:rPr lang="en-US" sz="2000" dirty="0"/>
              <a:t> </a:t>
            </a:r>
            <a:r>
              <a:rPr lang="en-US" sz="2000" dirty="0" err="1"/>
              <a:t>nonpuò</a:t>
            </a:r>
            <a:r>
              <a:rPr lang="en-US" sz="2000" dirty="0"/>
              <a:t> </a:t>
            </a:r>
            <a:r>
              <a:rPr lang="en-US" sz="2000" dirty="0" err="1"/>
              <a:t>eccedere</a:t>
            </a:r>
            <a:r>
              <a:rPr lang="en-US" sz="2000" dirty="0"/>
              <a:t> il 100% </a:t>
            </a:r>
            <a:r>
              <a:rPr lang="en-US" sz="2000" dirty="0" err="1"/>
              <a:t>della</a:t>
            </a:r>
            <a:r>
              <a:rPr lang="en-US" sz="2000" dirty="0"/>
              <a:t> </a:t>
            </a:r>
            <a:r>
              <a:rPr lang="en-US" sz="2000" dirty="0" err="1"/>
              <a:t>parte</a:t>
            </a:r>
            <a:r>
              <a:rPr lang="en-US" sz="2000" dirty="0"/>
              <a:t> </a:t>
            </a:r>
            <a:r>
              <a:rPr lang="en-US" sz="2000" dirty="0" err="1"/>
              <a:t>fissa</a:t>
            </a:r>
            <a:endParaRPr lang="en-US" sz="2000" dirty="0"/>
          </a:p>
          <a:p>
            <a:pPr marL="69850" indent="0">
              <a:buNone/>
              <a:defRPr/>
            </a:pPr>
            <a:endParaRPr lang="en-US"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olo 1">
            <a:extLst>
              <a:ext uri="{FF2B5EF4-FFF2-40B4-BE49-F238E27FC236}">
                <a16:creationId xmlns:a16="http://schemas.microsoft.com/office/drawing/2014/main" id="{4FD7D1A5-1A9A-44E0-8CEF-DED66D87B984}"/>
              </a:ext>
            </a:extLst>
          </p:cNvPr>
          <p:cNvSpPr>
            <a:spLocks noGrp="1"/>
          </p:cNvSpPr>
          <p:nvPr>
            <p:ph type="title"/>
          </p:nvPr>
        </p:nvSpPr>
        <p:spPr/>
        <p:txBody>
          <a:bodyPr/>
          <a:lstStyle/>
          <a:p>
            <a:pPr eaLnBrk="1" hangingPunct="1"/>
            <a:r>
              <a:rPr lang="it-IT" altLang="it-IT" sz="3200" dirty="0"/>
              <a:t>Struttura interna – i </a:t>
            </a:r>
            <a:r>
              <a:rPr lang="it-IT" altLang="it-IT" sz="3200" dirty="0" err="1"/>
              <a:t>Risk-takers</a:t>
            </a:r>
            <a:endParaRPr lang="it-IT" altLang="it-IT" sz="3200" dirty="0"/>
          </a:p>
        </p:txBody>
      </p:sp>
      <p:sp>
        <p:nvSpPr>
          <p:cNvPr id="44035" name="Segnaposto contenuto 2">
            <a:extLst>
              <a:ext uri="{FF2B5EF4-FFF2-40B4-BE49-F238E27FC236}">
                <a16:creationId xmlns:a16="http://schemas.microsoft.com/office/drawing/2014/main" id="{D3D90B5C-81AD-4F1C-9AEF-91DBCB93C20B}"/>
              </a:ext>
            </a:extLst>
          </p:cNvPr>
          <p:cNvSpPr>
            <a:spLocks noGrp="1"/>
          </p:cNvSpPr>
          <p:nvPr>
            <p:ph idx="1"/>
          </p:nvPr>
        </p:nvSpPr>
        <p:spPr>
          <a:xfrm>
            <a:off x="1019503" y="1849821"/>
            <a:ext cx="8892847" cy="4243005"/>
          </a:xfrm>
        </p:spPr>
        <p:txBody>
          <a:bodyPr>
            <a:normAutofit/>
          </a:bodyPr>
          <a:lstStyle/>
          <a:p>
            <a:pPr marL="69850" indent="0" algn="just">
              <a:buNone/>
            </a:pPr>
            <a:r>
              <a:rPr lang="en-US" altLang="it-IT" sz="2000" dirty="0"/>
              <a:t>Con la CRD IV il </a:t>
            </a:r>
            <a:r>
              <a:rPr lang="en-US" altLang="it-IT" sz="2000" dirty="0" err="1"/>
              <a:t>regolatore</a:t>
            </a:r>
            <a:r>
              <a:rPr lang="en-US" altLang="it-IT" sz="2000" dirty="0"/>
              <a:t> </a:t>
            </a:r>
            <a:r>
              <a:rPr lang="en-US" altLang="it-IT" sz="2000" dirty="0" err="1"/>
              <a:t>entra</a:t>
            </a:r>
            <a:r>
              <a:rPr lang="en-US" altLang="it-IT" sz="2000" dirty="0"/>
              <a:t> </a:t>
            </a:r>
            <a:r>
              <a:rPr lang="en-US" altLang="it-IT" sz="2000" dirty="0" err="1"/>
              <a:t>direttamente</a:t>
            </a:r>
            <a:r>
              <a:rPr lang="en-US" altLang="it-IT" sz="2000" dirty="0"/>
              <a:t> </a:t>
            </a:r>
            <a:r>
              <a:rPr lang="en-US" altLang="it-IT" sz="2000" dirty="0" err="1"/>
              <a:t>nei</a:t>
            </a:r>
            <a:r>
              <a:rPr lang="en-US" altLang="it-IT" sz="2000" dirty="0"/>
              <a:t> </a:t>
            </a:r>
            <a:r>
              <a:rPr lang="en-US" altLang="it-IT" sz="2000" dirty="0" err="1"/>
              <a:t>contenuti</a:t>
            </a:r>
            <a:r>
              <a:rPr lang="en-US" altLang="it-IT" sz="2000" dirty="0"/>
              <a:t> </a:t>
            </a:r>
            <a:r>
              <a:rPr lang="en-US" altLang="it-IT" sz="2000" dirty="0" err="1"/>
              <a:t>delle</a:t>
            </a:r>
            <a:r>
              <a:rPr lang="en-US" altLang="it-IT" sz="2000" dirty="0"/>
              <a:t> </a:t>
            </a:r>
            <a:r>
              <a:rPr lang="en-US" altLang="it-IT" sz="2000" dirty="0" err="1"/>
              <a:t>decisioni</a:t>
            </a:r>
            <a:r>
              <a:rPr lang="en-US" altLang="it-IT" sz="2000" dirty="0"/>
              <a:t> con il fine di </a:t>
            </a:r>
            <a:r>
              <a:rPr lang="en-US" altLang="it-IT" sz="2000" dirty="0" err="1"/>
              <a:t>ottenere</a:t>
            </a:r>
            <a:r>
              <a:rPr lang="en-US" altLang="it-IT" sz="2000" dirty="0"/>
              <a:t> </a:t>
            </a:r>
            <a:r>
              <a:rPr lang="en-US" altLang="it-IT" sz="2000" dirty="0" err="1"/>
              <a:t>che</a:t>
            </a:r>
            <a:r>
              <a:rPr lang="en-US" altLang="it-IT" sz="2000" dirty="0"/>
              <a:t> le </a:t>
            </a:r>
            <a:r>
              <a:rPr lang="en-US" altLang="it-IT" sz="2000" dirty="0" err="1"/>
              <a:t>decisioni</a:t>
            </a:r>
            <a:r>
              <a:rPr lang="en-US" altLang="it-IT" sz="2000" dirty="0"/>
              <a:t> </a:t>
            </a:r>
            <a:r>
              <a:rPr lang="en-US" altLang="it-IT" sz="2000" dirty="0" err="1"/>
              <a:t>siano</a:t>
            </a:r>
            <a:r>
              <a:rPr lang="en-US" altLang="it-IT" sz="2000" dirty="0"/>
              <a:t> </a:t>
            </a:r>
            <a:r>
              <a:rPr lang="en-US" altLang="it-IT" sz="2000" dirty="0" err="1"/>
              <a:t>coerenti</a:t>
            </a:r>
            <a:r>
              <a:rPr lang="en-US" altLang="it-IT" sz="2000" dirty="0"/>
              <a:t> con </a:t>
            </a:r>
            <a:r>
              <a:rPr lang="en-US" altLang="it-IT" sz="2000" dirty="0" err="1"/>
              <a:t>l’effettivo</a:t>
            </a:r>
            <a:r>
              <a:rPr lang="en-US" altLang="it-IT" sz="2000" dirty="0"/>
              <a:t> </a:t>
            </a:r>
            <a:r>
              <a:rPr lang="en-US" altLang="it-IT" sz="2000" dirty="0" err="1"/>
              <a:t>rischio</a:t>
            </a:r>
            <a:r>
              <a:rPr lang="en-US" altLang="it-IT" sz="2000" dirty="0"/>
              <a:t> di </a:t>
            </a:r>
            <a:r>
              <a:rPr lang="en-US" altLang="it-IT" sz="2000" dirty="0" err="1"/>
              <a:t>gestione</a:t>
            </a:r>
            <a:r>
              <a:rPr lang="en-US" altLang="it-IT" sz="2000" dirty="0"/>
              <a:t> in </a:t>
            </a:r>
            <a:r>
              <a:rPr lang="en-US" altLang="it-IT" sz="2000" dirty="0" err="1"/>
              <a:t>riferimento</a:t>
            </a:r>
            <a:r>
              <a:rPr lang="en-US" altLang="it-IT" sz="2000" dirty="0"/>
              <a:t> alle diverse </a:t>
            </a:r>
            <a:r>
              <a:rPr lang="en-US" altLang="it-IT" sz="2000" dirty="0" err="1"/>
              <a:t>categorie</a:t>
            </a:r>
            <a:r>
              <a:rPr lang="en-US" altLang="it-IT" sz="2000" dirty="0"/>
              <a:t> di </a:t>
            </a:r>
            <a:r>
              <a:rPr lang="en-US" altLang="it-IT" sz="2000" dirty="0" err="1"/>
              <a:t>personale</a:t>
            </a:r>
            <a:r>
              <a:rPr lang="en-US" altLang="it-IT" sz="2000" dirty="0"/>
              <a:t> </a:t>
            </a:r>
            <a:r>
              <a:rPr lang="en-US" altLang="it-IT" sz="2000" dirty="0" err="1"/>
              <a:t>che</a:t>
            </a:r>
            <a:r>
              <a:rPr lang="en-US" altLang="it-IT" sz="2000" dirty="0"/>
              <a:t> </a:t>
            </a:r>
            <a:r>
              <a:rPr lang="en-US" altLang="it-IT" sz="2000" dirty="0" err="1"/>
              <a:t>hanno</a:t>
            </a:r>
            <a:r>
              <a:rPr lang="en-US" altLang="it-IT" sz="2000" dirty="0"/>
              <a:t> </a:t>
            </a:r>
            <a:r>
              <a:rPr lang="en-US" altLang="it-IT" sz="2000" dirty="0" err="1"/>
              <a:t>impatto</a:t>
            </a:r>
            <a:r>
              <a:rPr lang="en-US" altLang="it-IT" sz="2000" dirty="0"/>
              <a:t> </a:t>
            </a:r>
            <a:r>
              <a:rPr lang="en-US" altLang="it-IT" sz="2000" dirty="0" err="1"/>
              <a:t>sul</a:t>
            </a:r>
            <a:r>
              <a:rPr lang="en-US" altLang="it-IT" sz="2000" dirty="0"/>
              <a:t> profile di </a:t>
            </a:r>
            <a:r>
              <a:rPr lang="en-US" altLang="it-IT" sz="2000" dirty="0" err="1"/>
              <a:t>rischio</a:t>
            </a:r>
            <a:r>
              <a:rPr lang="en-US" altLang="it-IT" sz="2000" dirty="0"/>
              <a:t>.</a:t>
            </a:r>
          </a:p>
          <a:p>
            <a:pPr marL="69850" indent="0" algn="just">
              <a:buNone/>
            </a:pPr>
            <a:endParaRPr lang="en-US" altLang="it-IT" sz="2000" dirty="0"/>
          </a:p>
          <a:p>
            <a:pPr marL="69850" indent="0" algn="just">
              <a:buNone/>
            </a:pPr>
            <a:r>
              <a:rPr lang="en-US" altLang="it-IT" sz="2000" dirty="0"/>
              <a:t>Le </a:t>
            </a:r>
            <a:r>
              <a:rPr lang="en-US" altLang="it-IT" sz="2000" dirty="0" err="1"/>
              <a:t>regole</a:t>
            </a:r>
            <a:r>
              <a:rPr lang="en-US" altLang="it-IT" sz="2000" dirty="0"/>
              <a:t> </a:t>
            </a:r>
            <a:r>
              <a:rPr lang="en-US" altLang="it-IT" sz="2000" dirty="0" err="1"/>
              <a:t>più</a:t>
            </a:r>
            <a:r>
              <a:rPr lang="en-US" altLang="it-IT" sz="2000" dirty="0"/>
              <a:t> </a:t>
            </a:r>
            <a:r>
              <a:rPr lang="en-US" altLang="it-IT" sz="2000" dirty="0" err="1"/>
              <a:t>stringenti</a:t>
            </a:r>
            <a:r>
              <a:rPr lang="en-US" altLang="it-IT" sz="2000" dirty="0"/>
              <a:t> </a:t>
            </a:r>
            <a:r>
              <a:rPr lang="en-US" altLang="it-IT" sz="2000" dirty="0" err="1"/>
              <a:t>sulla</a:t>
            </a:r>
            <a:r>
              <a:rPr lang="en-US" altLang="it-IT" sz="2000" dirty="0"/>
              <a:t> </a:t>
            </a:r>
            <a:r>
              <a:rPr lang="en-US" altLang="it-IT" sz="2000" dirty="0" err="1"/>
              <a:t>remunerazione</a:t>
            </a:r>
            <a:r>
              <a:rPr lang="en-US" altLang="it-IT" sz="2000" dirty="0"/>
              <a:t> </a:t>
            </a:r>
            <a:r>
              <a:rPr lang="en-US" altLang="it-IT" sz="2000" dirty="0" err="1"/>
              <a:t>variabile</a:t>
            </a:r>
            <a:r>
              <a:rPr lang="en-US" altLang="it-IT" sz="2000" dirty="0"/>
              <a:t>, </a:t>
            </a:r>
            <a:r>
              <a:rPr lang="en-US" altLang="it-IT" sz="2000" dirty="0" err="1"/>
              <a:t>incluso</a:t>
            </a:r>
            <a:r>
              <a:rPr lang="en-US" altLang="it-IT" sz="2000" dirty="0"/>
              <a:t> il </a:t>
            </a:r>
            <a:r>
              <a:rPr lang="en-US" altLang="it-IT" sz="2000" dirty="0" err="1"/>
              <a:t>necessario</a:t>
            </a:r>
            <a:r>
              <a:rPr lang="en-US" altLang="it-IT" sz="2000" dirty="0"/>
              <a:t> </a:t>
            </a:r>
            <a:r>
              <a:rPr lang="en-US" altLang="it-IT" sz="2000" dirty="0" err="1"/>
              <a:t>bilanciamento</a:t>
            </a:r>
            <a:r>
              <a:rPr lang="en-US" altLang="it-IT" sz="2000" dirty="0"/>
              <a:t> con la </a:t>
            </a:r>
            <a:r>
              <a:rPr lang="en-US" altLang="it-IT" sz="2000" dirty="0" err="1"/>
              <a:t>componente</a:t>
            </a:r>
            <a:r>
              <a:rPr lang="en-US" altLang="it-IT" sz="2000" dirty="0"/>
              <a:t> </a:t>
            </a:r>
            <a:r>
              <a:rPr lang="en-US" altLang="it-IT" sz="2000" dirty="0" err="1"/>
              <a:t>fissa</a:t>
            </a:r>
            <a:r>
              <a:rPr lang="en-US" altLang="it-IT" sz="2000" dirty="0"/>
              <a:t>, </a:t>
            </a:r>
            <a:r>
              <a:rPr lang="en-US" altLang="it-IT" sz="2000" dirty="0" err="1"/>
              <a:t>devono</a:t>
            </a:r>
            <a:r>
              <a:rPr lang="en-US" altLang="it-IT" sz="2000" dirty="0"/>
              <a:t> </a:t>
            </a:r>
            <a:r>
              <a:rPr lang="en-US" altLang="it-IT" sz="2000" dirty="0" err="1"/>
              <a:t>essere</a:t>
            </a:r>
            <a:r>
              <a:rPr lang="en-US" altLang="it-IT" sz="2000" dirty="0"/>
              <a:t> applicate alle </a:t>
            </a:r>
            <a:r>
              <a:rPr lang="en-US" altLang="it-IT" sz="2000" dirty="0" err="1"/>
              <a:t>categorie</a:t>
            </a:r>
            <a:r>
              <a:rPr lang="en-US" altLang="it-IT" sz="2000" dirty="0"/>
              <a:t> di </a:t>
            </a:r>
            <a:r>
              <a:rPr lang="en-US" altLang="it-IT" sz="2000" dirty="0" err="1"/>
              <a:t>soggetti</a:t>
            </a:r>
            <a:r>
              <a:rPr lang="en-US" altLang="it-IT" sz="2000" dirty="0"/>
              <a:t> la cui </a:t>
            </a:r>
            <a:r>
              <a:rPr lang="en-US" altLang="it-IT" sz="2000" dirty="0" err="1"/>
              <a:t>attività</a:t>
            </a:r>
            <a:r>
              <a:rPr lang="en-US" altLang="it-IT" sz="2000" dirty="0"/>
              <a:t> </a:t>
            </a:r>
            <a:r>
              <a:rPr lang="en-US" altLang="it-IT" sz="2000" dirty="0" err="1"/>
              <a:t>professionale</a:t>
            </a:r>
            <a:r>
              <a:rPr lang="en-US" altLang="it-IT" sz="2000" dirty="0"/>
              <a:t> ha un </a:t>
            </a:r>
            <a:r>
              <a:rPr lang="en-US" altLang="it-IT" sz="2000" dirty="0" err="1"/>
              <a:t>impatto</a:t>
            </a:r>
            <a:r>
              <a:rPr lang="en-US" altLang="it-IT" sz="2000" dirty="0"/>
              <a:t> </a:t>
            </a:r>
            <a:r>
              <a:rPr lang="en-US" altLang="it-IT" sz="2000" dirty="0" err="1"/>
              <a:t>significativo</a:t>
            </a:r>
            <a:r>
              <a:rPr lang="en-US" altLang="it-IT" sz="2000" dirty="0"/>
              <a:t> </a:t>
            </a:r>
            <a:r>
              <a:rPr lang="en-US" altLang="it-IT" sz="2000" dirty="0" err="1"/>
              <a:t>sul</a:t>
            </a:r>
            <a:r>
              <a:rPr lang="en-US" altLang="it-IT" sz="2000" dirty="0"/>
              <a:t> </a:t>
            </a:r>
            <a:r>
              <a:rPr lang="en-US" altLang="it-IT" sz="2000" dirty="0" err="1"/>
              <a:t>profilodi</a:t>
            </a:r>
            <a:r>
              <a:rPr lang="en-US" altLang="it-IT" sz="2000" dirty="0"/>
              <a:t> </a:t>
            </a:r>
            <a:r>
              <a:rPr lang="en-US" altLang="it-IT" sz="2000" dirty="0" err="1"/>
              <a:t>rischio</a:t>
            </a:r>
            <a:r>
              <a:rPr lang="en-US" altLang="it-IT" sz="2000" dirty="0"/>
              <a:t> </a:t>
            </a:r>
            <a:r>
              <a:rPr lang="en-US" altLang="it-IT" sz="2000" dirty="0" err="1"/>
              <a:t>dell’impresa</a:t>
            </a:r>
            <a:r>
              <a:rPr lang="en-US" altLang="it-IT" sz="2000" dirty="0"/>
              <a:t> (I risk-takers)</a:t>
            </a:r>
          </a:p>
          <a:p>
            <a:pPr marL="69850" indent="0" algn="just">
              <a:buNone/>
            </a:pPr>
            <a:r>
              <a:rPr lang="en-US" altLang="it-IT" sz="2000" dirty="0"/>
              <a:t>I risk- takers </a:t>
            </a:r>
            <a:r>
              <a:rPr lang="en-US" altLang="it-IT" sz="2000" dirty="0" err="1"/>
              <a:t>sono</a:t>
            </a:r>
            <a:r>
              <a:rPr lang="en-US" altLang="it-IT" sz="2000" dirty="0"/>
              <a:t> </a:t>
            </a:r>
            <a:r>
              <a:rPr lang="en-US" altLang="it-IT" sz="2000" dirty="0" err="1"/>
              <a:t>gli</a:t>
            </a:r>
            <a:r>
              <a:rPr lang="en-US" altLang="it-IT" sz="2000" dirty="0"/>
              <a:t> </a:t>
            </a:r>
            <a:r>
              <a:rPr lang="en-US" altLang="it-IT" sz="2000" dirty="0" err="1"/>
              <a:t>amministratori</a:t>
            </a:r>
            <a:r>
              <a:rPr lang="en-US" altLang="it-IT" sz="2000" dirty="0"/>
              <a:t> </a:t>
            </a:r>
            <a:r>
              <a:rPr lang="en-US" altLang="it-IT" sz="2000" dirty="0" err="1"/>
              <a:t>esecutivi</a:t>
            </a:r>
            <a:r>
              <a:rPr lang="en-US" altLang="it-IT" sz="2000" dirty="0"/>
              <a:t> e in </a:t>
            </a:r>
            <a:r>
              <a:rPr lang="en-US" altLang="it-IT" sz="2000" dirty="0" err="1"/>
              <a:t>generale</a:t>
            </a:r>
            <a:r>
              <a:rPr lang="en-US" altLang="it-IT" sz="2000" dirty="0"/>
              <a:t> il </a:t>
            </a:r>
            <a:r>
              <a:rPr lang="en-US" altLang="it-IT" sz="2000" dirty="0" err="1"/>
              <a:t>personale</a:t>
            </a:r>
            <a:r>
              <a:rPr lang="en-US" altLang="it-IT" sz="2000" dirty="0"/>
              <a:t> </a:t>
            </a:r>
            <a:r>
              <a:rPr lang="en-US" altLang="it-IT" sz="2000" dirty="0" err="1"/>
              <a:t>meglio</a:t>
            </a:r>
            <a:r>
              <a:rPr lang="en-US" altLang="it-IT" sz="2000" dirty="0"/>
              <a:t> </a:t>
            </a:r>
            <a:r>
              <a:rPr lang="en-US" altLang="it-IT" sz="2000" dirty="0" err="1"/>
              <a:t>pagato</a:t>
            </a:r>
            <a:r>
              <a:rPr lang="en-US" altLang="it-IT" sz="2000" dirty="0"/>
              <a:t>, </a:t>
            </a:r>
            <a:r>
              <a:rPr lang="en-US" altLang="it-IT" sz="2000" dirty="0" err="1"/>
              <a:t>c’è</a:t>
            </a:r>
            <a:r>
              <a:rPr lang="en-US" altLang="it-IT" sz="2000" dirty="0"/>
              <a:t> </a:t>
            </a:r>
            <a:r>
              <a:rPr lang="en-US" altLang="it-IT" sz="2000" dirty="0" err="1"/>
              <a:t>tuttavia</a:t>
            </a:r>
            <a:r>
              <a:rPr lang="en-US" altLang="it-IT" sz="2000" dirty="0"/>
              <a:t> una </a:t>
            </a:r>
            <a:r>
              <a:rPr lang="en-US" altLang="it-IT" sz="2000" dirty="0" err="1"/>
              <a:t>certa</a:t>
            </a:r>
            <a:r>
              <a:rPr lang="en-US" altLang="it-IT" sz="2000" dirty="0"/>
              <a:t> </a:t>
            </a:r>
            <a:r>
              <a:rPr lang="en-US" altLang="it-IT" sz="2000" dirty="0" err="1"/>
              <a:t>flessibilità</a:t>
            </a:r>
            <a:r>
              <a:rPr lang="en-US" altLang="it-IT" sz="2000" dirty="0"/>
              <a:t>, </a:t>
            </a:r>
            <a:r>
              <a:rPr lang="en-US" altLang="it-IT" sz="2000" dirty="0" err="1"/>
              <a:t>nel</a:t>
            </a:r>
            <a:r>
              <a:rPr lang="en-US" altLang="it-IT" sz="2000" dirty="0"/>
              <a:t> </a:t>
            </a:r>
            <a:r>
              <a:rPr lang="en-US" altLang="it-IT" sz="2000" dirty="0" err="1"/>
              <a:t>caso</a:t>
            </a:r>
            <a:r>
              <a:rPr lang="en-US" altLang="it-IT" sz="2000" dirty="0"/>
              <a:t> in cui vi </a:t>
            </a:r>
            <a:r>
              <a:rPr lang="en-US" altLang="it-IT" sz="2000" dirty="0" err="1"/>
              <a:t>siano</a:t>
            </a:r>
            <a:r>
              <a:rPr lang="en-US" altLang="it-IT" sz="2000" dirty="0"/>
              <a:t> </a:t>
            </a:r>
            <a:r>
              <a:rPr lang="en-US" altLang="it-IT" sz="2000" dirty="0" err="1"/>
              <a:t>oggettive</a:t>
            </a:r>
            <a:r>
              <a:rPr lang="en-US" altLang="it-IT" sz="2000" dirty="0"/>
              <a:t> </a:t>
            </a:r>
            <a:r>
              <a:rPr lang="en-US" altLang="it-IT" sz="2000" dirty="0" err="1"/>
              <a:t>evidenze</a:t>
            </a:r>
            <a:r>
              <a:rPr lang="en-US" altLang="it-IT" sz="2000" dirty="0"/>
              <a:t> </a:t>
            </a:r>
            <a:r>
              <a:rPr lang="en-US" altLang="it-IT" sz="2000" dirty="0" err="1"/>
              <a:t>che</a:t>
            </a:r>
            <a:r>
              <a:rPr lang="en-US" altLang="it-IT" sz="2000" dirty="0"/>
              <a:t> il </a:t>
            </a:r>
            <a:r>
              <a:rPr lang="en-US" altLang="it-IT" sz="2000" dirty="0" err="1"/>
              <a:t>profilo</a:t>
            </a:r>
            <a:r>
              <a:rPr lang="en-US" altLang="it-IT" sz="2000" dirty="0"/>
              <a:t> non </a:t>
            </a:r>
            <a:r>
              <a:rPr lang="en-US" altLang="it-IT" sz="2000" dirty="0" err="1"/>
              <a:t>abbia</a:t>
            </a:r>
            <a:r>
              <a:rPr lang="en-US" altLang="it-IT" sz="2000" dirty="0"/>
              <a:t> un </a:t>
            </a:r>
            <a:r>
              <a:rPr lang="en-US" altLang="it-IT" sz="2000" dirty="0" err="1"/>
              <a:t>sostanziale</a:t>
            </a:r>
            <a:r>
              <a:rPr lang="en-US" altLang="it-IT" sz="2000" dirty="0"/>
              <a:t> </a:t>
            </a:r>
            <a:r>
              <a:rPr lang="en-US" altLang="it-IT" sz="2000" dirty="0" err="1"/>
              <a:t>impatto</a:t>
            </a:r>
            <a:r>
              <a:rPr lang="en-US" altLang="it-IT" sz="2000" dirty="0"/>
              <a:t> </a:t>
            </a:r>
            <a:r>
              <a:rPr lang="en-US" altLang="it-IT" sz="2000" dirty="0" err="1"/>
              <a:t>sul</a:t>
            </a:r>
            <a:r>
              <a:rPr lang="en-US" altLang="it-IT" sz="2000" dirty="0"/>
              <a:t> </a:t>
            </a:r>
            <a:r>
              <a:rPr lang="en-US" altLang="it-IT" sz="2000" dirty="0" err="1"/>
              <a:t>rischio</a:t>
            </a:r>
            <a:r>
              <a:rPr lang="en-US" altLang="it-IT" sz="2000" dirty="0"/>
              <a:t>. </a:t>
            </a:r>
          </a:p>
          <a:p>
            <a:pPr marL="69850" indent="0">
              <a:buNone/>
            </a:pPr>
            <a:endParaRPr lang="en-US" altLang="it-IT" sz="2000" dirty="0"/>
          </a:p>
          <a:p>
            <a:pPr marL="69850" indent="0" algn="just">
              <a:buNone/>
            </a:pPr>
            <a:endParaRPr lang="en-US" altLang="it-IT"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olo 1">
            <a:extLst>
              <a:ext uri="{FF2B5EF4-FFF2-40B4-BE49-F238E27FC236}">
                <a16:creationId xmlns:a16="http://schemas.microsoft.com/office/drawing/2014/main" id="{1E1FD2EA-FDD9-467A-96B8-1D3FFA24DEF9}"/>
              </a:ext>
            </a:extLst>
          </p:cNvPr>
          <p:cNvSpPr>
            <a:spLocks noGrp="1"/>
          </p:cNvSpPr>
          <p:nvPr>
            <p:ph type="title"/>
          </p:nvPr>
        </p:nvSpPr>
        <p:spPr/>
        <p:txBody>
          <a:bodyPr/>
          <a:lstStyle/>
          <a:p>
            <a:pPr eaLnBrk="1" hangingPunct="1"/>
            <a:r>
              <a:rPr lang="it-IT" altLang="it-IT" sz="3200" dirty="0"/>
              <a:t>Gli organi di controllo</a:t>
            </a:r>
          </a:p>
        </p:txBody>
      </p:sp>
      <p:sp>
        <p:nvSpPr>
          <p:cNvPr id="46083" name="Segnaposto contenuto 2">
            <a:extLst>
              <a:ext uri="{FF2B5EF4-FFF2-40B4-BE49-F238E27FC236}">
                <a16:creationId xmlns:a16="http://schemas.microsoft.com/office/drawing/2014/main" id="{356B48E6-B16A-4058-9D59-CF9EE0F99167}"/>
              </a:ext>
            </a:extLst>
          </p:cNvPr>
          <p:cNvSpPr>
            <a:spLocks noGrp="1"/>
          </p:cNvSpPr>
          <p:nvPr>
            <p:ph idx="1"/>
          </p:nvPr>
        </p:nvSpPr>
        <p:spPr>
          <a:xfrm>
            <a:off x="1933576" y="2492376"/>
            <a:ext cx="8194675" cy="3859213"/>
          </a:xfrm>
        </p:spPr>
        <p:txBody>
          <a:bodyPr>
            <a:normAutofit/>
          </a:bodyPr>
          <a:lstStyle/>
          <a:p>
            <a:pPr marL="69850" indent="0" algn="just">
              <a:buNone/>
            </a:pPr>
            <a:r>
              <a:rPr lang="en-US" altLang="it-IT" sz="2000" dirty="0"/>
              <a:t>La </a:t>
            </a:r>
            <a:r>
              <a:rPr lang="en-US" altLang="it-IT" sz="2000" dirty="0" err="1"/>
              <a:t>remunerazione</a:t>
            </a:r>
            <a:r>
              <a:rPr lang="en-US" altLang="it-IT" sz="2000" dirty="0"/>
              <a:t> </a:t>
            </a:r>
            <a:r>
              <a:rPr lang="en-US" altLang="it-IT" sz="2000" dirty="0" err="1"/>
              <a:t>degli</a:t>
            </a:r>
            <a:r>
              <a:rPr lang="en-US" altLang="it-IT" sz="2000" dirty="0"/>
              <a:t> </a:t>
            </a:r>
            <a:r>
              <a:rPr lang="en-US" altLang="it-IT" sz="2000" dirty="0" err="1"/>
              <a:t>organi</a:t>
            </a:r>
            <a:r>
              <a:rPr lang="en-US" altLang="it-IT" sz="2000" dirty="0"/>
              <a:t> di </a:t>
            </a:r>
            <a:r>
              <a:rPr lang="en-US" altLang="it-IT" sz="2000" dirty="0" err="1"/>
              <a:t>controllo</a:t>
            </a:r>
            <a:r>
              <a:rPr lang="en-US" altLang="it-IT" sz="2000" dirty="0"/>
              <a:t> </a:t>
            </a:r>
            <a:r>
              <a:rPr lang="en-US" altLang="it-IT" sz="2000" dirty="0" err="1"/>
              <a:t>deve</a:t>
            </a:r>
            <a:r>
              <a:rPr lang="en-US" altLang="it-IT" sz="2000" dirty="0"/>
              <a:t> </a:t>
            </a:r>
            <a:r>
              <a:rPr lang="en-US" altLang="it-IT" sz="2000" dirty="0" err="1"/>
              <a:t>evitare</a:t>
            </a:r>
            <a:r>
              <a:rPr lang="en-US" altLang="it-IT" sz="2000" dirty="0"/>
              <a:t> un possible </a:t>
            </a:r>
            <a:r>
              <a:rPr lang="en-US" altLang="it-IT" sz="2000" dirty="0" err="1"/>
              <a:t>allineamento</a:t>
            </a:r>
            <a:r>
              <a:rPr lang="en-US" altLang="it-IT" sz="2000" dirty="0"/>
              <a:t> con </a:t>
            </a:r>
            <a:r>
              <a:rPr lang="en-US" altLang="it-IT" sz="2000" dirty="0" err="1"/>
              <a:t>gli</a:t>
            </a:r>
            <a:r>
              <a:rPr lang="en-US" altLang="it-IT" sz="2000" dirty="0"/>
              <a:t> </a:t>
            </a:r>
            <a:r>
              <a:rPr lang="en-US" altLang="it-IT" sz="2000" dirty="0" err="1"/>
              <a:t>interessi</a:t>
            </a:r>
            <a:r>
              <a:rPr lang="en-US" altLang="it-IT" sz="2000" dirty="0"/>
              <a:t> </a:t>
            </a:r>
            <a:r>
              <a:rPr lang="en-US" altLang="it-IT" sz="2000" dirty="0" err="1"/>
              <a:t>degli</a:t>
            </a:r>
            <a:r>
              <a:rPr lang="en-US" altLang="it-IT" sz="2000" dirty="0"/>
              <a:t> </a:t>
            </a:r>
            <a:r>
              <a:rPr lang="en-US" altLang="it-IT" sz="2000" dirty="0" err="1"/>
              <a:t>amministratori</a:t>
            </a:r>
            <a:r>
              <a:rPr lang="en-US" altLang="it-IT" sz="2000" dirty="0"/>
              <a:t> </a:t>
            </a:r>
            <a:r>
              <a:rPr lang="en-US" altLang="it-IT" sz="2000" dirty="0" err="1"/>
              <a:t>esecutivie</a:t>
            </a:r>
            <a:r>
              <a:rPr lang="en-US" altLang="it-IT" sz="2000" dirty="0"/>
              <a:t> </a:t>
            </a:r>
            <a:r>
              <a:rPr lang="en-US" altLang="it-IT" sz="2000" dirty="0" err="1"/>
              <a:t>allo</a:t>
            </a:r>
            <a:r>
              <a:rPr lang="en-US" altLang="it-IT" sz="2000" dirty="0"/>
              <a:t> </a:t>
            </a:r>
            <a:r>
              <a:rPr lang="en-US" altLang="it-IT" sz="2000" dirty="0" err="1"/>
              <a:t>stesso</a:t>
            </a:r>
            <a:r>
              <a:rPr lang="en-US" altLang="it-IT" sz="2000" dirty="0"/>
              <a:t> tempo </a:t>
            </a:r>
            <a:r>
              <a:rPr lang="en-US" altLang="it-IT" sz="2000" dirty="0" err="1"/>
              <a:t>deve</a:t>
            </a:r>
            <a:r>
              <a:rPr lang="en-US" altLang="it-IT" sz="2000" dirty="0"/>
              <a:t> </a:t>
            </a:r>
            <a:r>
              <a:rPr lang="en-US" altLang="it-IT" sz="2000" dirty="0" err="1"/>
              <a:t>evitare</a:t>
            </a:r>
            <a:r>
              <a:rPr lang="en-US" altLang="it-IT" sz="2000" dirty="0"/>
              <a:t> di </a:t>
            </a:r>
            <a:r>
              <a:rPr lang="en-US" altLang="it-IT" sz="2000" dirty="0" err="1"/>
              <a:t>avere</a:t>
            </a:r>
            <a:r>
              <a:rPr lang="en-US" altLang="it-IT" sz="2000" dirty="0"/>
              <a:t> come </a:t>
            </a:r>
            <a:r>
              <a:rPr lang="en-US" altLang="it-IT" sz="2000" dirty="0" err="1"/>
              <a:t>riferimento</a:t>
            </a:r>
            <a:r>
              <a:rPr lang="en-US" altLang="it-IT" sz="2000" dirty="0"/>
              <a:t> </a:t>
            </a:r>
            <a:r>
              <a:rPr lang="en-US" altLang="it-IT" sz="2000" dirty="0" err="1"/>
              <a:t>gli</a:t>
            </a:r>
            <a:r>
              <a:rPr lang="en-US" altLang="it-IT" sz="2000" dirty="0"/>
              <a:t> </a:t>
            </a:r>
            <a:r>
              <a:rPr lang="en-US" altLang="it-IT" sz="2000" dirty="0" err="1"/>
              <a:t>interessi</a:t>
            </a:r>
            <a:r>
              <a:rPr lang="en-US" altLang="it-IT" sz="2000" dirty="0"/>
              <a:t> </a:t>
            </a:r>
            <a:r>
              <a:rPr lang="en-US" altLang="it-IT" sz="2000" dirty="0" err="1"/>
              <a:t>dei</a:t>
            </a:r>
            <a:r>
              <a:rPr lang="en-US" altLang="it-IT" sz="2000" dirty="0"/>
              <a:t> </a:t>
            </a:r>
            <a:r>
              <a:rPr lang="en-US" altLang="it-IT" sz="2000" dirty="0" err="1"/>
              <a:t>soci</a:t>
            </a:r>
            <a:r>
              <a:rPr lang="en-US" altLang="it-IT" sz="2000" dirty="0"/>
              <a:t> </a:t>
            </a:r>
            <a:r>
              <a:rPr lang="en-US" altLang="it-IT" sz="2000" dirty="0" err="1"/>
              <a:t>nel</a:t>
            </a:r>
            <a:r>
              <a:rPr lang="en-US" altLang="it-IT" sz="2000" dirty="0"/>
              <a:t> breve </a:t>
            </a:r>
            <a:r>
              <a:rPr lang="en-US" altLang="it-IT" sz="2000" dirty="0" err="1"/>
              <a:t>periodo</a:t>
            </a:r>
            <a:r>
              <a:rPr lang="en-US" altLang="it-IT" sz="2000" dirty="0"/>
              <a:t>.</a:t>
            </a:r>
          </a:p>
          <a:p>
            <a:pPr marL="69850" indent="0" algn="just">
              <a:buNone/>
            </a:pPr>
            <a:r>
              <a:rPr lang="en-US" altLang="it-IT" sz="2000" dirty="0"/>
              <a:t>Per </a:t>
            </a:r>
            <a:r>
              <a:rPr lang="en-US" altLang="it-IT" sz="2000" dirty="0" err="1"/>
              <a:t>conserguenza</a:t>
            </a:r>
            <a:r>
              <a:rPr lang="en-US" altLang="it-IT" sz="2000" dirty="0"/>
              <a:t> la </a:t>
            </a:r>
            <a:r>
              <a:rPr lang="en-US" altLang="it-IT" sz="2000" dirty="0" err="1"/>
              <a:t>struttura</a:t>
            </a:r>
            <a:r>
              <a:rPr lang="en-US" altLang="it-IT" sz="2000" dirty="0"/>
              <a:t> </a:t>
            </a:r>
            <a:r>
              <a:rPr lang="en-US" altLang="it-IT" sz="2000" dirty="0" err="1"/>
              <a:t>della</a:t>
            </a:r>
            <a:r>
              <a:rPr lang="en-US" altLang="it-IT" sz="2000" dirty="0"/>
              <a:t> </a:t>
            </a:r>
            <a:r>
              <a:rPr lang="en-US" altLang="it-IT" sz="2000" dirty="0" err="1"/>
              <a:t>remunerazione</a:t>
            </a:r>
            <a:r>
              <a:rPr lang="en-US" altLang="it-IT" sz="2000" dirty="0"/>
              <a:t> </a:t>
            </a:r>
            <a:r>
              <a:rPr lang="en-US" altLang="it-IT" sz="2000" dirty="0" err="1"/>
              <a:t>deve</a:t>
            </a:r>
            <a:r>
              <a:rPr lang="en-US" altLang="it-IT" sz="2000" dirty="0"/>
              <a:t> </a:t>
            </a:r>
            <a:r>
              <a:rPr lang="en-US" altLang="it-IT" sz="2000" dirty="0" err="1"/>
              <a:t>sostanzialmente</a:t>
            </a:r>
            <a:r>
              <a:rPr lang="en-US" altLang="it-IT" sz="2000" dirty="0"/>
              <a:t> </a:t>
            </a:r>
            <a:r>
              <a:rPr lang="en-US" altLang="it-IT" sz="2000" dirty="0" err="1"/>
              <a:t>coincidere</a:t>
            </a:r>
            <a:r>
              <a:rPr lang="en-US" altLang="it-IT" sz="2000" dirty="0"/>
              <a:t> con la </a:t>
            </a:r>
            <a:r>
              <a:rPr lang="en-US" altLang="it-IT" sz="2000" dirty="0" err="1"/>
              <a:t>parte</a:t>
            </a:r>
            <a:r>
              <a:rPr lang="en-US" altLang="it-IT" sz="2000" dirty="0"/>
              <a:t> </a:t>
            </a:r>
            <a:r>
              <a:rPr lang="en-US" altLang="it-IT" sz="2000" dirty="0" err="1"/>
              <a:t>fissa</a:t>
            </a:r>
            <a:r>
              <a:rPr lang="en-US" altLang="it-IT" sz="2000" dirty="0"/>
              <a:t> </a:t>
            </a:r>
            <a:r>
              <a:rPr lang="en-US" altLang="it-IT" sz="2000" dirty="0" err="1"/>
              <a:t>della</a:t>
            </a:r>
            <a:r>
              <a:rPr lang="en-US" altLang="it-IT" sz="2000" dirty="0"/>
              <a:t> </a:t>
            </a:r>
            <a:r>
              <a:rPr lang="en-US" altLang="it-IT" sz="2000" dirty="0" err="1"/>
              <a:t>remunerazione</a:t>
            </a:r>
            <a:r>
              <a:rPr lang="en-US" altLang="it-IT" sz="2000" dirty="0"/>
              <a:t>: </a:t>
            </a:r>
            <a:r>
              <a:rPr lang="en-US" altLang="it-IT" sz="2000" dirty="0" err="1"/>
              <a:t>ina</a:t>
            </a:r>
            <a:r>
              <a:rPr lang="en-US" altLang="it-IT" sz="2000" dirty="0"/>
              <a:t> significative </a:t>
            </a:r>
            <a:r>
              <a:rPr lang="en-US" altLang="it-IT" sz="2000" dirty="0" err="1"/>
              <a:t>presenza</a:t>
            </a:r>
            <a:r>
              <a:rPr lang="en-US" altLang="it-IT" sz="2000" dirty="0"/>
              <a:t> </a:t>
            </a:r>
            <a:r>
              <a:rPr lang="en-US" altLang="it-IT" sz="2000" dirty="0" err="1"/>
              <a:t>della</a:t>
            </a:r>
            <a:r>
              <a:rPr lang="en-US" altLang="it-IT" sz="2000" dirty="0"/>
              <a:t> </a:t>
            </a:r>
            <a:r>
              <a:rPr lang="en-US" altLang="it-IT" sz="2000" dirty="0" err="1"/>
              <a:t>parte</a:t>
            </a:r>
            <a:r>
              <a:rPr lang="en-US" altLang="it-IT" sz="2000" dirty="0"/>
              <a:t> </a:t>
            </a:r>
            <a:r>
              <a:rPr lang="en-US" altLang="it-IT" sz="2000" dirty="0" err="1"/>
              <a:t>variabile</a:t>
            </a:r>
            <a:r>
              <a:rPr lang="en-US" altLang="it-IT" sz="2000" dirty="0"/>
              <a:t>, </a:t>
            </a:r>
            <a:r>
              <a:rPr lang="en-US" altLang="it-IT" sz="2000" dirty="0" err="1"/>
              <a:t>magari</a:t>
            </a:r>
            <a:r>
              <a:rPr lang="en-US" altLang="it-IT" sz="2000" dirty="0"/>
              <a:t> fortemente legate a </a:t>
            </a:r>
            <a:r>
              <a:rPr lang="en-US" altLang="it-IT" sz="2000" dirty="0" err="1"/>
              <a:t>circostanza</a:t>
            </a:r>
            <a:r>
              <a:rPr lang="en-US" altLang="it-IT" sz="2000" dirty="0"/>
              <a:t> di breve </a:t>
            </a:r>
            <a:r>
              <a:rPr lang="en-US" altLang="it-IT" sz="2000" dirty="0" err="1"/>
              <a:t>termine</a:t>
            </a:r>
            <a:r>
              <a:rPr lang="en-US" altLang="it-IT" sz="2000" dirty="0"/>
              <a:t>, </a:t>
            </a:r>
            <a:r>
              <a:rPr lang="en-US" altLang="it-IT" sz="2000" dirty="0" err="1"/>
              <a:t>potrebbe</a:t>
            </a:r>
            <a:r>
              <a:rPr lang="en-US" altLang="it-IT" sz="2000" dirty="0"/>
              <a:t> </a:t>
            </a:r>
            <a:r>
              <a:rPr lang="en-US" altLang="it-IT" sz="2000" dirty="0" err="1"/>
              <a:t>portare</a:t>
            </a:r>
            <a:r>
              <a:rPr lang="en-US" altLang="it-IT" sz="2000" dirty="0"/>
              <a:t> a </a:t>
            </a:r>
            <a:r>
              <a:rPr lang="en-US" altLang="it-IT" sz="2000" dirty="0" err="1"/>
              <a:t>fenomeni</a:t>
            </a:r>
            <a:r>
              <a:rPr lang="en-US" altLang="it-IT" sz="2000" dirty="0"/>
              <a:t> di </a:t>
            </a:r>
            <a:r>
              <a:rPr lang="en-US" altLang="it-IT" sz="2000" dirty="0" err="1"/>
              <a:t>cattura</a:t>
            </a:r>
            <a:r>
              <a:rPr lang="en-US" altLang="it-IT" sz="2000" dirty="0"/>
              <a:t> del </a:t>
            </a:r>
            <a:r>
              <a:rPr lang="en-US" altLang="it-IT" sz="2000" dirty="0" err="1"/>
              <a:t>controllore</a:t>
            </a:r>
            <a:r>
              <a:rPr lang="en-US" altLang="it-IT" sz="2000" dirty="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olo 1">
            <a:extLst>
              <a:ext uri="{FF2B5EF4-FFF2-40B4-BE49-F238E27FC236}">
                <a16:creationId xmlns:a16="http://schemas.microsoft.com/office/drawing/2014/main" id="{48784960-67A0-45C8-AE1E-EE8CB3AA0A4F}"/>
              </a:ext>
            </a:extLst>
          </p:cNvPr>
          <p:cNvSpPr>
            <a:spLocks noGrp="1"/>
          </p:cNvSpPr>
          <p:nvPr>
            <p:ph type="title"/>
          </p:nvPr>
        </p:nvSpPr>
        <p:spPr/>
        <p:txBody>
          <a:bodyPr/>
          <a:lstStyle/>
          <a:p>
            <a:r>
              <a:rPr lang="it-IT" altLang="it-IT" sz="3200" dirty="0"/>
              <a:t>The UK Corporate Governance Code</a:t>
            </a:r>
          </a:p>
        </p:txBody>
      </p:sp>
      <p:sp>
        <p:nvSpPr>
          <p:cNvPr id="3" name="Segnaposto contenuto 2">
            <a:extLst>
              <a:ext uri="{FF2B5EF4-FFF2-40B4-BE49-F238E27FC236}">
                <a16:creationId xmlns:a16="http://schemas.microsoft.com/office/drawing/2014/main" id="{88A2F5D3-1CF2-4E5E-A70C-A547CA831D89}"/>
              </a:ext>
            </a:extLst>
          </p:cNvPr>
          <p:cNvSpPr>
            <a:spLocks noGrp="1"/>
          </p:cNvSpPr>
          <p:nvPr>
            <p:ph idx="1"/>
          </p:nvPr>
        </p:nvSpPr>
        <p:spPr>
          <a:xfrm>
            <a:off x="1919289" y="2324101"/>
            <a:ext cx="8137525" cy="3508375"/>
          </a:xfrm>
        </p:spPr>
        <p:txBody>
          <a:bodyPr/>
          <a:lstStyle/>
          <a:p>
            <a:pPr marL="69850" indent="0" algn="just">
              <a:buNone/>
              <a:defRPr/>
            </a:pPr>
            <a:r>
              <a:rPr lang="it-IT" dirty="0"/>
              <a:t>“</a:t>
            </a:r>
            <a:r>
              <a:rPr lang="it-IT" dirty="0" err="1"/>
              <a:t>Remuneration</a:t>
            </a:r>
            <a:r>
              <a:rPr lang="it-IT" dirty="0"/>
              <a:t> </a:t>
            </a:r>
            <a:r>
              <a:rPr lang="it-IT" dirty="0" err="1"/>
              <a:t>policies</a:t>
            </a:r>
            <a:r>
              <a:rPr lang="it-IT" dirty="0"/>
              <a:t> and </a:t>
            </a:r>
            <a:r>
              <a:rPr lang="it-IT" dirty="0" err="1"/>
              <a:t>practices</a:t>
            </a:r>
            <a:r>
              <a:rPr lang="it-IT" dirty="0"/>
              <a:t> (…) </a:t>
            </a:r>
            <a:r>
              <a:rPr lang="it-IT" dirty="0" err="1"/>
              <a:t>designed</a:t>
            </a:r>
            <a:r>
              <a:rPr lang="it-IT" dirty="0"/>
              <a:t> to </a:t>
            </a:r>
            <a:r>
              <a:rPr lang="it-IT" dirty="0" err="1"/>
              <a:t>support</a:t>
            </a:r>
            <a:r>
              <a:rPr lang="it-IT" dirty="0"/>
              <a:t> </a:t>
            </a:r>
            <a:r>
              <a:rPr lang="it-IT" dirty="0" err="1"/>
              <a:t>strategy</a:t>
            </a:r>
            <a:r>
              <a:rPr lang="it-IT" dirty="0"/>
              <a:t> and </a:t>
            </a:r>
            <a:r>
              <a:rPr lang="it-IT" dirty="0" err="1"/>
              <a:t>promote</a:t>
            </a:r>
            <a:r>
              <a:rPr lang="it-IT" dirty="0"/>
              <a:t> long-</a:t>
            </a:r>
            <a:r>
              <a:rPr lang="it-IT" dirty="0" err="1"/>
              <a:t>term</a:t>
            </a:r>
            <a:r>
              <a:rPr lang="it-IT" dirty="0"/>
              <a:t> </a:t>
            </a:r>
            <a:r>
              <a:rPr lang="it-IT" dirty="0" err="1"/>
              <a:t>sustainable</a:t>
            </a:r>
            <a:r>
              <a:rPr lang="it-IT" dirty="0"/>
              <a:t> success.</a:t>
            </a:r>
          </a:p>
          <a:p>
            <a:pPr marL="69850" indent="0" algn="just">
              <a:buNone/>
              <a:defRPr/>
            </a:pPr>
            <a:endParaRPr lang="it-IT" dirty="0"/>
          </a:p>
          <a:p>
            <a:pPr marL="69850" indent="0" algn="just">
              <a:buNone/>
              <a:defRPr/>
            </a:pPr>
            <a:r>
              <a:rPr lang="it-IT" dirty="0"/>
              <a:t>Executive </a:t>
            </a:r>
            <a:r>
              <a:rPr lang="it-IT" dirty="0" err="1"/>
              <a:t>remuneration</a:t>
            </a:r>
            <a:r>
              <a:rPr lang="it-IT" dirty="0"/>
              <a:t> </a:t>
            </a:r>
            <a:r>
              <a:rPr lang="it-IT" dirty="0" err="1"/>
              <a:t>should</a:t>
            </a:r>
            <a:r>
              <a:rPr lang="it-IT" dirty="0"/>
              <a:t> be </a:t>
            </a:r>
            <a:r>
              <a:rPr lang="it-IT" dirty="0" err="1"/>
              <a:t>aligned</a:t>
            </a:r>
            <a:r>
              <a:rPr lang="it-IT" dirty="0"/>
              <a:t> to company </a:t>
            </a:r>
            <a:r>
              <a:rPr lang="it-IT" dirty="0" err="1"/>
              <a:t>purpose</a:t>
            </a:r>
            <a:r>
              <a:rPr lang="it-IT" dirty="0"/>
              <a:t> and </a:t>
            </a:r>
            <a:r>
              <a:rPr lang="it-IT" dirty="0" err="1"/>
              <a:t>values</a:t>
            </a:r>
            <a:r>
              <a:rPr lang="it-IT" dirty="0"/>
              <a:t>, and be </a:t>
            </a:r>
            <a:r>
              <a:rPr lang="it-IT" dirty="0" err="1"/>
              <a:t>clearly</a:t>
            </a:r>
            <a:r>
              <a:rPr lang="it-IT" dirty="0"/>
              <a:t> </a:t>
            </a:r>
            <a:r>
              <a:rPr lang="it-IT" dirty="0" err="1"/>
              <a:t>linked</a:t>
            </a:r>
            <a:r>
              <a:rPr lang="it-IT" dirty="0"/>
              <a:t> to the </a:t>
            </a:r>
            <a:r>
              <a:rPr lang="it-IT" dirty="0" err="1"/>
              <a:t>successful</a:t>
            </a:r>
            <a:r>
              <a:rPr lang="it-IT" dirty="0"/>
              <a:t> delivery of the </a:t>
            </a:r>
            <a:r>
              <a:rPr lang="it-IT" dirty="0" err="1"/>
              <a:t>company’s</a:t>
            </a:r>
            <a:r>
              <a:rPr lang="it-IT" dirty="0"/>
              <a:t> long-</a:t>
            </a:r>
            <a:r>
              <a:rPr lang="it-IT" dirty="0" err="1"/>
              <a:t>term</a:t>
            </a:r>
            <a:r>
              <a:rPr lang="it-IT" dirty="0"/>
              <a:t> </a:t>
            </a:r>
            <a:r>
              <a:rPr lang="it-IT" dirty="0" err="1"/>
              <a:t>strategy</a:t>
            </a:r>
            <a:r>
              <a:rPr lang="it-IT" dirty="0"/>
              <a:t>.”</a:t>
            </a:r>
          </a:p>
          <a:p>
            <a:pPr>
              <a:buFont typeface="Wingdings 2" pitchFamily="2" charset="2"/>
              <a:buChar char=""/>
              <a:defRPr/>
            </a:pPr>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olo 1">
            <a:extLst>
              <a:ext uri="{FF2B5EF4-FFF2-40B4-BE49-F238E27FC236}">
                <a16:creationId xmlns:a16="http://schemas.microsoft.com/office/drawing/2014/main" id="{98D10F0F-73F9-41DD-9368-2FA68EEE4784}"/>
              </a:ext>
            </a:extLst>
          </p:cNvPr>
          <p:cNvSpPr>
            <a:spLocks noGrp="1"/>
          </p:cNvSpPr>
          <p:nvPr>
            <p:ph type="title"/>
          </p:nvPr>
        </p:nvSpPr>
        <p:spPr/>
        <p:txBody>
          <a:bodyPr/>
          <a:lstStyle/>
          <a:p>
            <a:r>
              <a:rPr lang="it-IT" altLang="it-IT" sz="3200" dirty="0"/>
              <a:t>Il Codice di Corporate Governance francese:</a:t>
            </a:r>
          </a:p>
        </p:txBody>
      </p:sp>
      <p:sp>
        <p:nvSpPr>
          <p:cNvPr id="48131" name="Segnaposto contenuto 2">
            <a:extLst>
              <a:ext uri="{FF2B5EF4-FFF2-40B4-BE49-F238E27FC236}">
                <a16:creationId xmlns:a16="http://schemas.microsoft.com/office/drawing/2014/main" id="{AB414EB2-7FE6-459C-B295-C4009815A56D}"/>
              </a:ext>
            </a:extLst>
          </p:cNvPr>
          <p:cNvSpPr>
            <a:spLocks noGrp="1"/>
          </p:cNvSpPr>
          <p:nvPr>
            <p:ph idx="1"/>
          </p:nvPr>
        </p:nvSpPr>
        <p:spPr>
          <a:xfrm>
            <a:off x="1919289" y="2324101"/>
            <a:ext cx="8353425" cy="3508375"/>
          </a:xfrm>
        </p:spPr>
        <p:txBody>
          <a:bodyPr>
            <a:normAutofit/>
          </a:bodyPr>
          <a:lstStyle/>
          <a:p>
            <a:pPr marL="69850" indent="0" algn="just">
              <a:buNone/>
            </a:pPr>
            <a:r>
              <a:rPr lang="it-IT" altLang="it-IT" dirty="0"/>
              <a:t>Il compenso degli amministratori esecutivi deve essere concorrenziale, adatto alla strategia della società e al contesto in cui opera e deve mirare, in particolare, a potenziare le sue performance  e la competitività nel medio e lungo periodo, specialmente incorporando uno o più criteri relativi alla responsabilità sociale e ambientale.</a:t>
            </a:r>
          </a:p>
          <a:p>
            <a:pPr marL="69850" indent="0" algn="just">
              <a:buNone/>
            </a:pPr>
            <a:r>
              <a:rPr lang="it-IT" altLang="it-IT" dirty="0"/>
              <a:t>Questi criteri non sono necessariamente finanziari e devono essere semplici, rilevanti e coerenti con la strategia della società.</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olo 1">
            <a:extLst>
              <a:ext uri="{FF2B5EF4-FFF2-40B4-BE49-F238E27FC236}">
                <a16:creationId xmlns:a16="http://schemas.microsoft.com/office/drawing/2014/main" id="{C84EEE3E-C09D-4997-BC72-ABFEA374EC42}"/>
              </a:ext>
            </a:extLst>
          </p:cNvPr>
          <p:cNvSpPr>
            <a:spLocks noGrp="1"/>
          </p:cNvSpPr>
          <p:nvPr>
            <p:ph type="title"/>
          </p:nvPr>
        </p:nvSpPr>
        <p:spPr>
          <a:xfrm>
            <a:off x="2566989" y="692150"/>
            <a:ext cx="7024687" cy="1296988"/>
          </a:xfrm>
        </p:spPr>
        <p:txBody>
          <a:bodyPr>
            <a:normAutofit fontScale="90000"/>
          </a:bodyPr>
          <a:lstStyle/>
          <a:p>
            <a:r>
              <a:rPr lang="it-IT" altLang="it-IT" dirty="0"/>
              <a:t>Il codice di Corporate Governance belga</a:t>
            </a:r>
          </a:p>
        </p:txBody>
      </p:sp>
      <p:sp>
        <p:nvSpPr>
          <p:cNvPr id="3" name="Segnaposto contenuto 2">
            <a:extLst>
              <a:ext uri="{FF2B5EF4-FFF2-40B4-BE49-F238E27FC236}">
                <a16:creationId xmlns:a16="http://schemas.microsoft.com/office/drawing/2014/main" id="{20CF86C1-80D5-4BFA-B3CB-62C03278C515}"/>
              </a:ext>
            </a:extLst>
          </p:cNvPr>
          <p:cNvSpPr>
            <a:spLocks noGrp="1"/>
          </p:cNvSpPr>
          <p:nvPr>
            <p:ph idx="1"/>
          </p:nvPr>
        </p:nvSpPr>
        <p:spPr>
          <a:xfrm>
            <a:off x="1919288" y="1844675"/>
            <a:ext cx="8208962" cy="3987800"/>
          </a:xfrm>
        </p:spPr>
        <p:txBody>
          <a:bodyPr>
            <a:normAutofit/>
          </a:bodyPr>
          <a:lstStyle/>
          <a:p>
            <a:pPr marL="69850" indent="0" algn="just">
              <a:buNone/>
              <a:defRPr/>
            </a:pPr>
            <a:r>
              <a:rPr lang="it-IT" sz="2200" dirty="0"/>
              <a:t>Si raccomanda di adottare politiche di remunerazione in grado di </a:t>
            </a:r>
          </a:p>
          <a:p>
            <a:pPr marL="412750" indent="-342900" algn="just">
              <a:buFontTx/>
              <a:buChar char="-"/>
              <a:defRPr/>
            </a:pPr>
            <a:r>
              <a:rPr lang="it-IT" sz="2200" dirty="0"/>
              <a:t>attrarre, premiare e trattenere i necessari talenti</a:t>
            </a:r>
          </a:p>
          <a:p>
            <a:pPr marL="412750" indent="-342900" algn="just">
              <a:buFontTx/>
              <a:buChar char="-"/>
              <a:defRPr/>
            </a:pPr>
            <a:r>
              <a:rPr lang="it-IT" sz="2200" dirty="0"/>
              <a:t>Promuovere il raggiungimento di obiettivi strategici in accordo con il grado di rischio e le norme di comportamento</a:t>
            </a:r>
          </a:p>
          <a:p>
            <a:pPr marL="412750" indent="-342900" algn="just">
              <a:buFontTx/>
              <a:buChar char="-"/>
              <a:defRPr/>
            </a:pPr>
            <a:r>
              <a:rPr lang="it-IT" sz="2200" dirty="0"/>
              <a:t>Promuovere la creazione di valore sostenibile</a:t>
            </a:r>
          </a:p>
          <a:p>
            <a:pPr marL="45720" indent="0" algn="just">
              <a:buNone/>
              <a:defRPr/>
            </a:pPr>
            <a:r>
              <a:rPr lang="it-IT" sz="2200" dirty="0"/>
              <a:t>La parte variabile della remunerazione degli esecutivi deve essere strutturata per allineare gli interessi degli esecutivi con la creazione di valore sostenibile </a:t>
            </a:r>
          </a:p>
          <a:p>
            <a:pPr marL="69850" indent="0">
              <a:buNone/>
              <a:defRPr/>
            </a:pPr>
            <a:endParaRPr lang="it-IT"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8E166F-66EE-4803-8D7A-416D154CD743}"/>
              </a:ext>
            </a:extLst>
          </p:cNvPr>
          <p:cNvSpPr>
            <a:spLocks noGrp="1"/>
          </p:cNvSpPr>
          <p:nvPr>
            <p:ph type="title"/>
          </p:nvPr>
        </p:nvSpPr>
        <p:spPr/>
        <p:txBody>
          <a:bodyPr/>
          <a:lstStyle/>
          <a:p>
            <a:r>
              <a:rPr lang="it-IT" dirty="0"/>
              <a:t>La remunerazione degli amministratori e la trasparenza</a:t>
            </a:r>
          </a:p>
        </p:txBody>
      </p:sp>
      <p:sp>
        <p:nvSpPr>
          <p:cNvPr id="3" name="Segnaposto contenuto 2">
            <a:extLst>
              <a:ext uri="{FF2B5EF4-FFF2-40B4-BE49-F238E27FC236}">
                <a16:creationId xmlns:a16="http://schemas.microsoft.com/office/drawing/2014/main" id="{91E8D1DF-BB27-43C9-9416-1C2959B3CFD8}"/>
              </a:ext>
            </a:extLst>
          </p:cNvPr>
          <p:cNvSpPr>
            <a:spLocks noGrp="1"/>
          </p:cNvSpPr>
          <p:nvPr>
            <p:ph idx="1"/>
          </p:nvPr>
        </p:nvSpPr>
        <p:spPr/>
        <p:txBody>
          <a:bodyPr>
            <a:normAutofit/>
          </a:bodyPr>
          <a:lstStyle/>
          <a:p>
            <a:r>
              <a:rPr lang="it-IT" dirty="0"/>
              <a:t>Art. 123 ter T.U.F.</a:t>
            </a:r>
          </a:p>
          <a:p>
            <a:pPr marL="0" indent="0">
              <a:buNone/>
            </a:pPr>
            <a:r>
              <a:rPr lang="it-IT" dirty="0"/>
              <a:t>(l. 4 giugno 2010, n. 96; d.lgs. 10 maggio 2019,n. 49 – Directive 2017/828/EU SHRDII).</a:t>
            </a:r>
          </a:p>
          <a:p>
            <a:pPr marL="0" indent="0">
              <a:buNone/>
            </a:pPr>
            <a:endParaRPr lang="it-IT" dirty="0"/>
          </a:p>
          <a:p>
            <a:pPr marL="0" indent="0">
              <a:buNone/>
            </a:pPr>
            <a:r>
              <a:rPr lang="it-IT" dirty="0"/>
              <a:t>Precedenti: </a:t>
            </a:r>
          </a:p>
          <a:p>
            <a:pPr marL="0" indent="0">
              <a:buNone/>
            </a:pPr>
            <a:r>
              <a:rPr lang="en-US" dirty="0" err="1"/>
              <a:t>Raccomandazione</a:t>
            </a:r>
            <a:r>
              <a:rPr lang="en-US" dirty="0"/>
              <a:t> 2004/913/EC: </a:t>
            </a:r>
            <a:r>
              <a:rPr lang="en-US" dirty="0" err="1"/>
              <a:t>trasparenza</a:t>
            </a:r>
            <a:r>
              <a:rPr lang="en-US" dirty="0"/>
              <a:t> </a:t>
            </a:r>
            <a:r>
              <a:rPr lang="en-US" dirty="0" err="1"/>
              <a:t>delle</a:t>
            </a:r>
            <a:r>
              <a:rPr lang="en-US" dirty="0"/>
              <a:t> </a:t>
            </a:r>
            <a:r>
              <a:rPr lang="en-US" dirty="0" err="1"/>
              <a:t>politiche</a:t>
            </a:r>
            <a:r>
              <a:rPr lang="en-US" dirty="0"/>
              <a:t> di </a:t>
            </a:r>
            <a:r>
              <a:rPr lang="en-US" dirty="0" err="1"/>
              <a:t>remunerazione</a:t>
            </a:r>
            <a:r>
              <a:rPr lang="en-US" dirty="0"/>
              <a:t> </a:t>
            </a:r>
          </a:p>
          <a:p>
            <a:pPr marL="0" indent="0">
              <a:buNone/>
            </a:pPr>
            <a:r>
              <a:rPr lang="en-US" dirty="0" err="1"/>
              <a:t>Raccomandazione</a:t>
            </a:r>
            <a:r>
              <a:rPr lang="en-US" dirty="0"/>
              <a:t> 2009/385/EC: </a:t>
            </a:r>
            <a:r>
              <a:rPr lang="en-US" dirty="0" err="1"/>
              <a:t>espansione</a:t>
            </a:r>
            <a:r>
              <a:rPr lang="en-US" dirty="0"/>
              <a:t> </a:t>
            </a:r>
            <a:r>
              <a:rPr lang="en-US" dirty="0" err="1"/>
              <a:t>delle</a:t>
            </a:r>
            <a:r>
              <a:rPr lang="en-US" dirty="0"/>
              <a:t> </a:t>
            </a:r>
            <a:r>
              <a:rPr lang="en-US" dirty="0" err="1"/>
              <a:t>aree</a:t>
            </a:r>
            <a:r>
              <a:rPr lang="en-US" dirty="0"/>
              <a:t> di </a:t>
            </a:r>
            <a:r>
              <a:rPr lang="en-US" dirty="0" err="1"/>
              <a:t>trasparenza</a:t>
            </a:r>
            <a:r>
              <a:rPr lang="en-US" dirty="0"/>
              <a:t>, </a:t>
            </a:r>
            <a:r>
              <a:rPr lang="en-US" dirty="0" err="1"/>
              <a:t>favorire</a:t>
            </a:r>
            <a:r>
              <a:rPr lang="en-US" dirty="0"/>
              <a:t> il </a:t>
            </a:r>
            <a:r>
              <a:rPr lang="en-US" dirty="0" err="1"/>
              <a:t>controllo</a:t>
            </a:r>
            <a:r>
              <a:rPr lang="en-US" dirty="0"/>
              <a:t> </a:t>
            </a:r>
            <a:r>
              <a:rPr lang="en-US" dirty="0" err="1"/>
              <a:t>dei</a:t>
            </a:r>
            <a:r>
              <a:rPr lang="en-US" dirty="0"/>
              <a:t> </a:t>
            </a:r>
            <a:r>
              <a:rPr lang="en-US" dirty="0" err="1"/>
              <a:t>soci</a:t>
            </a:r>
            <a:r>
              <a:rPr lang="en-US" dirty="0"/>
              <a:t> e </a:t>
            </a:r>
            <a:r>
              <a:rPr lang="en-US" dirty="0" err="1"/>
              <a:t>soprattutto</a:t>
            </a:r>
            <a:r>
              <a:rPr lang="en-US" dirty="0"/>
              <a:t> </a:t>
            </a:r>
            <a:r>
              <a:rPr lang="en-US" dirty="0" err="1"/>
              <a:t>intervenire</a:t>
            </a:r>
            <a:r>
              <a:rPr lang="en-US" dirty="0"/>
              <a:t> sui </a:t>
            </a:r>
            <a:r>
              <a:rPr lang="en-US" dirty="0" err="1"/>
              <a:t>contenuti</a:t>
            </a:r>
            <a:r>
              <a:rPr lang="en-US" dirty="0"/>
              <a:t> </a:t>
            </a:r>
            <a:r>
              <a:rPr lang="en-US" dirty="0" err="1"/>
              <a:t>delle</a:t>
            </a:r>
            <a:r>
              <a:rPr lang="en-US" dirty="0"/>
              <a:t> </a:t>
            </a:r>
            <a:r>
              <a:rPr lang="en-US" dirty="0" err="1"/>
              <a:t>politiche</a:t>
            </a:r>
            <a:r>
              <a:rPr lang="en-US" dirty="0"/>
              <a:t> di </a:t>
            </a:r>
            <a:r>
              <a:rPr lang="en-US" dirty="0" err="1"/>
              <a:t>remunerazione</a:t>
            </a:r>
            <a:r>
              <a:rPr lang="en-US" dirty="0"/>
              <a:t>, </a:t>
            </a:r>
            <a:r>
              <a:rPr lang="en-US" dirty="0" err="1"/>
              <a:t>stabilendo</a:t>
            </a:r>
            <a:r>
              <a:rPr lang="en-US" dirty="0"/>
              <a:t> </a:t>
            </a:r>
            <a:r>
              <a:rPr lang="en-US" dirty="0" err="1"/>
              <a:t>principi</a:t>
            </a:r>
            <a:r>
              <a:rPr lang="en-US" dirty="0"/>
              <a:t> di “</a:t>
            </a:r>
            <a:r>
              <a:rPr lang="en-US" dirty="0" err="1"/>
              <a:t>sana</a:t>
            </a:r>
            <a:r>
              <a:rPr lang="en-US" dirty="0"/>
              <a:t>” </a:t>
            </a:r>
            <a:r>
              <a:rPr lang="en-US" dirty="0" err="1"/>
              <a:t>politica</a:t>
            </a:r>
            <a:r>
              <a:rPr lang="en-US" dirty="0"/>
              <a:t> di </a:t>
            </a:r>
            <a:r>
              <a:rPr lang="en-US" dirty="0" err="1"/>
              <a:t>remunerazione</a:t>
            </a:r>
            <a:r>
              <a:rPr lang="en-US" dirty="0"/>
              <a:t>. </a:t>
            </a:r>
          </a:p>
          <a:p>
            <a:pPr marL="0" indent="0">
              <a:buNone/>
            </a:pPr>
            <a:endParaRPr lang="it-IT" dirty="0"/>
          </a:p>
        </p:txBody>
      </p:sp>
    </p:spTree>
    <p:extLst>
      <p:ext uri="{BB962C8B-B14F-4D97-AF65-F5344CB8AC3E}">
        <p14:creationId xmlns:p14="http://schemas.microsoft.com/office/powerpoint/2010/main" val="2610248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04770B-E112-DC41-B47D-D1AE190CE6DA}"/>
              </a:ext>
            </a:extLst>
          </p:cNvPr>
          <p:cNvSpPr>
            <a:spLocks noGrp="1"/>
          </p:cNvSpPr>
          <p:nvPr>
            <p:ph type="title"/>
          </p:nvPr>
        </p:nvSpPr>
        <p:spPr/>
        <p:txBody>
          <a:bodyPr/>
          <a:lstStyle/>
          <a:p>
            <a:r>
              <a:rPr lang="it-IT" dirty="0"/>
              <a:t>Il dibattito </a:t>
            </a:r>
          </a:p>
        </p:txBody>
      </p:sp>
      <p:sp>
        <p:nvSpPr>
          <p:cNvPr id="3" name="Segnaposto contenuto 2">
            <a:extLst>
              <a:ext uri="{FF2B5EF4-FFF2-40B4-BE49-F238E27FC236}">
                <a16:creationId xmlns:a16="http://schemas.microsoft.com/office/drawing/2014/main" id="{27F25D7A-2D6C-AF42-8EDC-CFFD76A5F084}"/>
              </a:ext>
            </a:extLst>
          </p:cNvPr>
          <p:cNvSpPr>
            <a:spLocks noGrp="1"/>
          </p:cNvSpPr>
          <p:nvPr>
            <p:ph idx="1"/>
          </p:nvPr>
        </p:nvSpPr>
        <p:spPr/>
        <p:txBody>
          <a:bodyPr/>
          <a:lstStyle/>
          <a:p>
            <a:r>
              <a:rPr lang="en-US" dirty="0"/>
              <a:t>Shareholder Theory: FRIEDMAN (The Social Responsibility of Business is to Increase its Profits, The New York Times Magazine, 13 September 1970).</a:t>
            </a:r>
            <a:r>
              <a:rPr lang="it-IT" dirty="0"/>
              <a:t> </a:t>
            </a:r>
          </a:p>
          <a:p>
            <a:endParaRPr lang="it-IT" dirty="0"/>
          </a:p>
          <a:p>
            <a:r>
              <a:rPr lang="en-US" dirty="0"/>
              <a:t>Stakeholder approach: PALLADINO, Ending Shareholder Primacy in Corporate Governance, Roosevelt Institute Working Paper, Roosevelt Institute, Feb. 2019, in </a:t>
            </a:r>
            <a:r>
              <a:rPr lang="en-US" dirty="0" err="1"/>
              <a:t>www.rooseveltinstitute.org</a:t>
            </a:r>
            <a:r>
              <a:rPr lang="en-US" dirty="0"/>
              <a:t>.</a:t>
            </a:r>
            <a:endParaRPr lang="it-IT" dirty="0"/>
          </a:p>
          <a:p>
            <a:endParaRPr lang="it-IT" dirty="0"/>
          </a:p>
        </p:txBody>
      </p:sp>
    </p:spTree>
    <p:extLst>
      <p:ext uri="{BB962C8B-B14F-4D97-AF65-F5344CB8AC3E}">
        <p14:creationId xmlns:p14="http://schemas.microsoft.com/office/powerpoint/2010/main" val="29153576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0C1B29-617D-4357-9674-5A9F11CFEDE3}"/>
              </a:ext>
            </a:extLst>
          </p:cNvPr>
          <p:cNvSpPr>
            <a:spLocks noGrp="1"/>
          </p:cNvSpPr>
          <p:nvPr>
            <p:ph type="title"/>
          </p:nvPr>
        </p:nvSpPr>
        <p:spPr/>
        <p:txBody>
          <a:bodyPr/>
          <a:lstStyle/>
          <a:p>
            <a:r>
              <a:rPr lang="en-US" dirty="0"/>
              <a:t>La SHRDII</a:t>
            </a:r>
            <a:endParaRPr lang="it-IT" dirty="0"/>
          </a:p>
        </p:txBody>
      </p:sp>
      <p:sp>
        <p:nvSpPr>
          <p:cNvPr id="3" name="Segnaposto contenuto 2">
            <a:extLst>
              <a:ext uri="{FF2B5EF4-FFF2-40B4-BE49-F238E27FC236}">
                <a16:creationId xmlns:a16="http://schemas.microsoft.com/office/drawing/2014/main" id="{50B5A6EE-1C8A-459C-ACC8-F08805003F80}"/>
              </a:ext>
            </a:extLst>
          </p:cNvPr>
          <p:cNvSpPr>
            <a:spLocks noGrp="1"/>
          </p:cNvSpPr>
          <p:nvPr>
            <p:ph idx="1"/>
          </p:nvPr>
        </p:nvSpPr>
        <p:spPr>
          <a:xfrm>
            <a:off x="374073" y="2336873"/>
            <a:ext cx="9920109" cy="4396436"/>
          </a:xfrm>
        </p:spPr>
        <p:txBody>
          <a:bodyPr>
            <a:normAutofit/>
          </a:bodyPr>
          <a:lstStyle/>
          <a:p>
            <a:r>
              <a:rPr lang="en-US" dirty="0" err="1"/>
              <a:t>Incoraggia</a:t>
            </a:r>
            <a:r>
              <a:rPr lang="en-US" dirty="0"/>
              <a:t> il </a:t>
            </a:r>
            <a:r>
              <a:rPr lang="en-US" dirty="0" err="1"/>
              <a:t>coinvolgimento</a:t>
            </a:r>
            <a:r>
              <a:rPr lang="en-US" dirty="0"/>
              <a:t> </a:t>
            </a:r>
            <a:r>
              <a:rPr lang="en-US" dirty="0" err="1"/>
              <a:t>nel</a:t>
            </a:r>
            <a:r>
              <a:rPr lang="en-US" dirty="0"/>
              <a:t> </a:t>
            </a:r>
            <a:r>
              <a:rPr lang="en-US" dirty="0" err="1"/>
              <a:t>lungo</a:t>
            </a:r>
            <a:r>
              <a:rPr lang="en-US" dirty="0"/>
              <a:t> </a:t>
            </a:r>
            <a:r>
              <a:rPr lang="en-US" dirty="0" err="1"/>
              <a:t>periodo</a:t>
            </a:r>
            <a:r>
              <a:rPr lang="en-US" dirty="0"/>
              <a:t> </a:t>
            </a:r>
            <a:r>
              <a:rPr lang="en-US" dirty="0" err="1"/>
              <a:t>dei</a:t>
            </a:r>
            <a:r>
              <a:rPr lang="en-US" dirty="0"/>
              <a:t> </a:t>
            </a:r>
            <a:r>
              <a:rPr lang="en-US" dirty="0" err="1"/>
              <a:t>soci</a:t>
            </a:r>
            <a:endParaRPr lang="en-US" dirty="0"/>
          </a:p>
          <a:p>
            <a:r>
              <a:rPr lang="en-US" dirty="0" err="1"/>
              <a:t>Richieder</a:t>
            </a:r>
            <a:r>
              <a:rPr lang="en-US" dirty="0"/>
              <a:t> </a:t>
            </a:r>
            <a:r>
              <a:rPr lang="en-US" dirty="0" err="1"/>
              <a:t>alla</a:t>
            </a:r>
            <a:r>
              <a:rPr lang="en-US" dirty="0"/>
              <a:t> </a:t>
            </a:r>
            <a:r>
              <a:rPr lang="en-US" dirty="0" err="1"/>
              <a:t>società</a:t>
            </a:r>
            <a:r>
              <a:rPr lang="en-US" dirty="0"/>
              <a:t> di </a:t>
            </a:r>
            <a:r>
              <a:rPr lang="en-US" dirty="0" err="1"/>
              <a:t>sviluppare</a:t>
            </a:r>
            <a:r>
              <a:rPr lang="en-US" dirty="0"/>
              <a:t> una </a:t>
            </a:r>
            <a:r>
              <a:rPr lang="en-US" dirty="0" err="1"/>
              <a:t>politica</a:t>
            </a:r>
            <a:r>
              <a:rPr lang="en-US" dirty="0"/>
              <a:t> di </a:t>
            </a:r>
            <a:r>
              <a:rPr lang="en-US" dirty="0" err="1"/>
              <a:t>remunerazione</a:t>
            </a:r>
            <a:r>
              <a:rPr lang="en-US" dirty="0"/>
              <a:t> </a:t>
            </a:r>
            <a:r>
              <a:rPr lang="en-US" dirty="0" err="1"/>
              <a:t>che</a:t>
            </a:r>
            <a:r>
              <a:rPr lang="en-US" dirty="0"/>
              <a:t> </a:t>
            </a:r>
            <a:r>
              <a:rPr lang="en-US" dirty="0" err="1"/>
              <a:t>deve</a:t>
            </a:r>
            <a:r>
              <a:rPr lang="en-US" dirty="0"/>
              <a:t> </a:t>
            </a:r>
            <a:r>
              <a:rPr lang="en-US" dirty="0" err="1"/>
              <a:t>essere</a:t>
            </a:r>
            <a:r>
              <a:rPr lang="en-US" dirty="0"/>
              <a:t> </a:t>
            </a:r>
            <a:r>
              <a:rPr lang="en-US" dirty="0" err="1"/>
              <a:t>chiara</a:t>
            </a:r>
            <a:r>
              <a:rPr lang="en-US" dirty="0"/>
              <a:t> e </a:t>
            </a:r>
            <a:r>
              <a:rPr lang="en-US" dirty="0" err="1"/>
              <a:t>comprensibile</a:t>
            </a:r>
            <a:r>
              <a:rPr lang="en-US" dirty="0"/>
              <a:t> e </a:t>
            </a:r>
            <a:r>
              <a:rPr lang="en-US" dirty="0" err="1"/>
              <a:t>soprattutto</a:t>
            </a:r>
            <a:r>
              <a:rPr lang="en-US" dirty="0"/>
              <a:t> </a:t>
            </a:r>
            <a:r>
              <a:rPr lang="en-US" dirty="0" err="1"/>
              <a:t>completa</a:t>
            </a:r>
            <a:endParaRPr lang="en-US" dirty="0"/>
          </a:p>
          <a:p>
            <a:pPr marL="0" indent="0">
              <a:buNone/>
            </a:pPr>
            <a:endParaRPr lang="en-US" i="1" dirty="0"/>
          </a:p>
          <a:p>
            <a:r>
              <a:rPr lang="en-US" i="1" dirty="0"/>
              <a:t> </a:t>
            </a:r>
            <a:r>
              <a:rPr lang="en-US" dirty="0"/>
              <a:t>Art. 9a, comma 6: la </a:t>
            </a:r>
            <a:r>
              <a:rPr lang="en-US" dirty="0" err="1"/>
              <a:t>politica</a:t>
            </a:r>
            <a:r>
              <a:rPr lang="en-US" dirty="0"/>
              <a:t> di </a:t>
            </a:r>
            <a:r>
              <a:rPr lang="en-US" dirty="0" err="1"/>
              <a:t>remunerazione</a:t>
            </a:r>
            <a:r>
              <a:rPr lang="en-US" dirty="0"/>
              <a:t> </a:t>
            </a:r>
            <a:r>
              <a:rPr lang="en-US" dirty="0" err="1"/>
              <a:t>deve</a:t>
            </a:r>
            <a:r>
              <a:rPr lang="en-US" dirty="0"/>
              <a:t> </a:t>
            </a:r>
            <a:r>
              <a:rPr lang="en-US" dirty="0" err="1"/>
              <a:t>contribuire</a:t>
            </a:r>
            <a:r>
              <a:rPr lang="en-US" dirty="0"/>
              <a:t> </a:t>
            </a:r>
            <a:r>
              <a:rPr lang="en-US" dirty="0" err="1"/>
              <a:t>alla</a:t>
            </a:r>
            <a:r>
              <a:rPr lang="en-US" dirty="0"/>
              <a:t> </a:t>
            </a:r>
            <a:r>
              <a:rPr lang="en-US" dirty="0" err="1"/>
              <a:t>strategia</a:t>
            </a:r>
            <a:r>
              <a:rPr lang="en-US" dirty="0"/>
              <a:t> </a:t>
            </a:r>
            <a:r>
              <a:rPr lang="en-US" dirty="0" err="1"/>
              <a:t>della</a:t>
            </a:r>
            <a:r>
              <a:rPr lang="en-US" dirty="0"/>
              <a:t> </a:t>
            </a:r>
            <a:r>
              <a:rPr lang="en-US" dirty="0" err="1"/>
              <a:t>società</a:t>
            </a:r>
            <a:r>
              <a:rPr lang="en-US" dirty="0"/>
              <a:t>, al </a:t>
            </a:r>
            <a:r>
              <a:rPr lang="en-US" dirty="0" err="1"/>
              <a:t>perseguimento</a:t>
            </a:r>
            <a:r>
              <a:rPr lang="en-US" dirty="0"/>
              <a:t> </a:t>
            </a:r>
            <a:r>
              <a:rPr lang="en-US" dirty="0" err="1"/>
              <a:t>degli</a:t>
            </a:r>
            <a:r>
              <a:rPr lang="en-US" dirty="0"/>
              <a:t> </a:t>
            </a:r>
            <a:r>
              <a:rPr lang="en-US" dirty="0" err="1"/>
              <a:t>interessi</a:t>
            </a:r>
            <a:r>
              <a:rPr lang="en-US" dirty="0"/>
              <a:t> di </a:t>
            </a:r>
            <a:r>
              <a:rPr lang="en-US" dirty="0" err="1"/>
              <a:t>lungo</a:t>
            </a:r>
            <a:r>
              <a:rPr lang="en-US" dirty="0"/>
              <a:t> </a:t>
            </a:r>
            <a:r>
              <a:rPr lang="en-US" dirty="0" err="1"/>
              <a:t>perioo</a:t>
            </a:r>
            <a:r>
              <a:rPr lang="en-US" dirty="0"/>
              <a:t>  e </a:t>
            </a:r>
            <a:r>
              <a:rPr lang="en-US" dirty="0" err="1"/>
              <a:t>alla</a:t>
            </a:r>
            <a:r>
              <a:rPr lang="en-US" dirty="0"/>
              <a:t> </a:t>
            </a:r>
            <a:r>
              <a:rPr lang="en-US" dirty="0" err="1"/>
              <a:t>sostenibilità</a:t>
            </a:r>
            <a:r>
              <a:rPr lang="en-US" dirty="0"/>
              <a:t> e </a:t>
            </a:r>
            <a:r>
              <a:rPr lang="en-US" dirty="0" err="1"/>
              <a:t>deve</a:t>
            </a:r>
            <a:r>
              <a:rPr lang="en-US" dirty="0"/>
              <a:t> </a:t>
            </a:r>
            <a:r>
              <a:rPr lang="en-US" dirty="0" err="1"/>
              <a:t>esprimere</a:t>
            </a:r>
            <a:r>
              <a:rPr lang="en-US" dirty="0"/>
              <a:t> come </a:t>
            </a:r>
            <a:r>
              <a:rPr lang="en-US" dirty="0" err="1"/>
              <a:t>perviene</a:t>
            </a:r>
            <a:r>
              <a:rPr lang="en-US" dirty="0"/>
              <a:t> a </a:t>
            </a:r>
            <a:r>
              <a:rPr lang="en-US" dirty="0" err="1"/>
              <a:t>tali</a:t>
            </a:r>
            <a:r>
              <a:rPr lang="en-US" dirty="0"/>
              <a:t> </a:t>
            </a:r>
            <a:r>
              <a:rPr lang="en-US" dirty="0" err="1"/>
              <a:t>scopi</a:t>
            </a:r>
            <a:r>
              <a:rPr lang="en-US" dirty="0"/>
              <a:t>. </a:t>
            </a:r>
          </a:p>
        </p:txBody>
      </p:sp>
    </p:spTree>
    <p:extLst>
      <p:ext uri="{BB962C8B-B14F-4D97-AF65-F5344CB8AC3E}">
        <p14:creationId xmlns:p14="http://schemas.microsoft.com/office/powerpoint/2010/main" val="21534628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5DC10E-2EB9-4A18-8006-91C91318EA1E}"/>
              </a:ext>
            </a:extLst>
          </p:cNvPr>
          <p:cNvSpPr>
            <a:spLocks noGrp="1"/>
          </p:cNvSpPr>
          <p:nvPr>
            <p:ph type="title"/>
          </p:nvPr>
        </p:nvSpPr>
        <p:spPr/>
        <p:txBody>
          <a:bodyPr/>
          <a:lstStyle/>
          <a:p>
            <a:r>
              <a:rPr lang="en-US" dirty="0"/>
              <a:t>I </a:t>
            </a:r>
            <a:r>
              <a:rPr lang="en-US" dirty="0" err="1"/>
              <a:t>contenuti</a:t>
            </a:r>
            <a:r>
              <a:rPr lang="en-US" dirty="0"/>
              <a:t> </a:t>
            </a:r>
            <a:r>
              <a:rPr lang="en-US" dirty="0" err="1"/>
              <a:t>della</a:t>
            </a:r>
            <a:r>
              <a:rPr lang="en-US" dirty="0"/>
              <a:t> </a:t>
            </a:r>
            <a:r>
              <a:rPr lang="en-US" dirty="0" err="1"/>
              <a:t>politica</a:t>
            </a:r>
            <a:r>
              <a:rPr lang="en-US" dirty="0"/>
              <a:t> di </a:t>
            </a:r>
            <a:r>
              <a:rPr lang="en-US" dirty="0" err="1"/>
              <a:t>remunerazione</a:t>
            </a:r>
            <a:endParaRPr lang="it-IT" dirty="0"/>
          </a:p>
        </p:txBody>
      </p:sp>
      <p:sp>
        <p:nvSpPr>
          <p:cNvPr id="3" name="Segnaposto contenuto 2">
            <a:extLst>
              <a:ext uri="{FF2B5EF4-FFF2-40B4-BE49-F238E27FC236}">
                <a16:creationId xmlns:a16="http://schemas.microsoft.com/office/drawing/2014/main" id="{BE2BAFB2-CD47-46A8-B4EF-6459A61E3CD1}"/>
              </a:ext>
            </a:extLst>
          </p:cNvPr>
          <p:cNvSpPr>
            <a:spLocks noGrp="1"/>
          </p:cNvSpPr>
          <p:nvPr>
            <p:ph idx="1"/>
          </p:nvPr>
        </p:nvSpPr>
        <p:spPr/>
        <p:txBody>
          <a:bodyPr/>
          <a:lstStyle/>
          <a:p>
            <a:pPr marL="45720" indent="0">
              <a:buNone/>
            </a:pPr>
            <a:r>
              <a:rPr lang="it-IT" dirty="0"/>
              <a:t>Sostenibilità </a:t>
            </a:r>
          </a:p>
          <a:p>
            <a:pPr marL="45720" indent="0">
              <a:buNone/>
            </a:pPr>
            <a:r>
              <a:rPr lang="it-IT" dirty="0"/>
              <a:t>Perseguimento degli interessi di lungo termine</a:t>
            </a:r>
          </a:p>
          <a:p>
            <a:pPr marL="0" indent="0">
              <a:buNone/>
            </a:pPr>
            <a:endParaRPr lang="it-IT" dirty="0"/>
          </a:p>
          <a:p>
            <a:pPr marL="0" indent="0">
              <a:buNone/>
            </a:pPr>
            <a:r>
              <a:rPr lang="it-IT" u="sng" dirty="0"/>
              <a:t>Ma anche sostenibilità sociale e ambientale</a:t>
            </a:r>
          </a:p>
          <a:p>
            <a:pPr marL="0" indent="0">
              <a:buNone/>
            </a:pPr>
            <a:r>
              <a:rPr lang="en-US" dirty="0"/>
              <a:t>Art. 9a, comma 6, SHRD II: </a:t>
            </a:r>
            <a:r>
              <a:rPr lang="en-US" u="sng" dirty="0"/>
              <a:t>The remuneration policy shall explain how the pay and employment conditions of employees of the company were taken into account when establishing the remuneration policy.</a:t>
            </a:r>
            <a:endParaRPr lang="it-IT" u="sng" dirty="0"/>
          </a:p>
          <a:p>
            <a:pPr marL="0" indent="0">
              <a:buNone/>
            </a:pPr>
            <a:endParaRPr lang="it-IT" dirty="0"/>
          </a:p>
          <a:p>
            <a:endParaRPr lang="it-IT" dirty="0"/>
          </a:p>
          <a:p>
            <a:endParaRPr lang="it-IT" dirty="0"/>
          </a:p>
        </p:txBody>
      </p:sp>
    </p:spTree>
    <p:extLst>
      <p:ext uri="{BB962C8B-B14F-4D97-AF65-F5344CB8AC3E}">
        <p14:creationId xmlns:p14="http://schemas.microsoft.com/office/powerpoint/2010/main" val="25322897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D5A517-03A8-48E0-836A-00DC38B527CB}"/>
              </a:ext>
            </a:extLst>
          </p:cNvPr>
          <p:cNvSpPr>
            <a:spLocks noGrp="1"/>
          </p:cNvSpPr>
          <p:nvPr>
            <p:ph type="title"/>
          </p:nvPr>
        </p:nvSpPr>
        <p:spPr/>
        <p:txBody>
          <a:bodyPr/>
          <a:lstStyle/>
          <a:p>
            <a:r>
              <a:rPr lang="it-IT" dirty="0"/>
              <a:t>Sostenibilità ambientale e sociale </a:t>
            </a:r>
          </a:p>
        </p:txBody>
      </p:sp>
      <p:sp>
        <p:nvSpPr>
          <p:cNvPr id="3" name="Segnaposto contenuto 2">
            <a:extLst>
              <a:ext uri="{FF2B5EF4-FFF2-40B4-BE49-F238E27FC236}">
                <a16:creationId xmlns:a16="http://schemas.microsoft.com/office/drawing/2014/main" id="{2E1BB0B7-BA1B-492B-AC5E-873AB9746725}"/>
              </a:ext>
            </a:extLst>
          </p:cNvPr>
          <p:cNvSpPr>
            <a:spLocks noGrp="1"/>
          </p:cNvSpPr>
          <p:nvPr>
            <p:ph idx="1"/>
          </p:nvPr>
        </p:nvSpPr>
        <p:spPr/>
        <p:txBody>
          <a:bodyPr>
            <a:normAutofit lnSpcReduction="10000"/>
          </a:bodyPr>
          <a:lstStyle/>
          <a:p>
            <a:pPr algn="just"/>
            <a:r>
              <a:rPr lang="en-US" dirty="0" err="1"/>
              <a:t>Quando</a:t>
            </a:r>
            <a:r>
              <a:rPr lang="en-US" dirty="0"/>
              <a:t> </a:t>
            </a:r>
            <a:r>
              <a:rPr lang="en-US" dirty="0" err="1"/>
              <a:t>è</a:t>
            </a:r>
            <a:r>
              <a:rPr lang="en-US" dirty="0"/>
              <a:t> </a:t>
            </a:r>
            <a:r>
              <a:rPr lang="en-US" dirty="0" err="1"/>
              <a:t>riconosciuta</a:t>
            </a:r>
            <a:r>
              <a:rPr lang="en-US" dirty="0"/>
              <a:t> una </a:t>
            </a:r>
            <a:r>
              <a:rPr lang="en-US" dirty="0" err="1"/>
              <a:t>remunerazione</a:t>
            </a:r>
            <a:r>
              <a:rPr lang="en-US" dirty="0"/>
              <a:t> </a:t>
            </a:r>
            <a:r>
              <a:rPr lang="en-US" dirty="0" err="1"/>
              <a:t>variabile</a:t>
            </a:r>
            <a:r>
              <a:rPr lang="en-US" dirty="0"/>
              <a:t>, la </a:t>
            </a:r>
            <a:r>
              <a:rPr lang="en-US" dirty="0" err="1"/>
              <a:t>politica</a:t>
            </a:r>
            <a:r>
              <a:rPr lang="en-US" dirty="0"/>
              <a:t> di </a:t>
            </a:r>
            <a:r>
              <a:rPr lang="en-US" dirty="0" err="1"/>
              <a:t>remunerazione</a:t>
            </a:r>
            <a:r>
              <a:rPr lang="en-US" dirty="0"/>
              <a:t> </a:t>
            </a:r>
            <a:r>
              <a:rPr lang="en-US" dirty="0" err="1"/>
              <a:t>deve</a:t>
            </a:r>
            <a:r>
              <a:rPr lang="en-US" dirty="0"/>
              <a:t> </a:t>
            </a:r>
            <a:r>
              <a:rPr lang="en-US" dirty="0" err="1"/>
              <a:t>individuare</a:t>
            </a:r>
            <a:r>
              <a:rPr lang="en-US" dirty="0"/>
              <a:t> </a:t>
            </a:r>
            <a:r>
              <a:rPr lang="en-US" dirty="0" err="1"/>
              <a:t>criteri</a:t>
            </a:r>
            <a:r>
              <a:rPr lang="en-US" dirty="0"/>
              <a:t> </a:t>
            </a:r>
            <a:r>
              <a:rPr lang="en-US" dirty="0" err="1"/>
              <a:t>chiari</a:t>
            </a:r>
            <a:r>
              <a:rPr lang="en-US" dirty="0"/>
              <a:t> e </a:t>
            </a:r>
            <a:r>
              <a:rPr lang="en-US" dirty="0" err="1"/>
              <a:t>deve</a:t>
            </a:r>
            <a:r>
              <a:rPr lang="en-US" dirty="0"/>
              <a:t> </a:t>
            </a:r>
            <a:r>
              <a:rPr lang="en-US" dirty="0" err="1"/>
              <a:t>indicare</a:t>
            </a:r>
            <a:r>
              <a:rPr lang="en-US" dirty="0"/>
              <a:t> </a:t>
            </a:r>
            <a:r>
              <a:rPr lang="en-US" dirty="0" err="1"/>
              <a:t>i</a:t>
            </a:r>
            <a:r>
              <a:rPr lang="en-US" dirty="0"/>
              <a:t> </a:t>
            </a:r>
            <a:r>
              <a:rPr lang="en-US" dirty="0" err="1"/>
              <a:t>criteri</a:t>
            </a:r>
            <a:r>
              <a:rPr lang="en-US" dirty="0"/>
              <a:t> di performance </a:t>
            </a:r>
            <a:r>
              <a:rPr lang="en-US" u="sng" dirty="0" err="1"/>
              <a:t>finanziari</a:t>
            </a:r>
            <a:r>
              <a:rPr lang="en-US" u="sng" dirty="0"/>
              <a:t> e non </a:t>
            </a:r>
            <a:r>
              <a:rPr lang="en-US" u="sng" dirty="0" err="1"/>
              <a:t>finanziari</a:t>
            </a:r>
            <a:r>
              <a:rPr lang="en-US" dirty="0"/>
              <a:t>, </a:t>
            </a:r>
            <a:r>
              <a:rPr lang="en-US" dirty="0" err="1"/>
              <a:t>includendo</a:t>
            </a:r>
            <a:r>
              <a:rPr lang="en-US" dirty="0"/>
              <a:t>, se </a:t>
            </a:r>
            <a:r>
              <a:rPr lang="en-US" dirty="0" err="1"/>
              <a:t>appropriato</a:t>
            </a:r>
            <a:r>
              <a:rPr lang="en-US" dirty="0"/>
              <a:t>, </a:t>
            </a:r>
            <a:r>
              <a:rPr lang="en-US" dirty="0" err="1"/>
              <a:t>criteri</a:t>
            </a:r>
            <a:r>
              <a:rPr lang="en-US" dirty="0"/>
              <a:t> relative </a:t>
            </a:r>
            <a:r>
              <a:rPr lang="en-US" u="sng" dirty="0" err="1"/>
              <a:t>alla</a:t>
            </a:r>
            <a:r>
              <a:rPr lang="en-US" u="sng" dirty="0"/>
              <a:t> </a:t>
            </a:r>
            <a:r>
              <a:rPr lang="en-US" u="sng" dirty="0" err="1"/>
              <a:t>responsabilità</a:t>
            </a:r>
            <a:r>
              <a:rPr lang="en-US" u="sng" dirty="0"/>
              <a:t> </a:t>
            </a:r>
            <a:r>
              <a:rPr lang="en-US" u="sng" dirty="0" err="1"/>
              <a:t>sociale</a:t>
            </a:r>
            <a:r>
              <a:rPr lang="en-US" u="sng" dirty="0"/>
              <a:t> </a:t>
            </a:r>
            <a:r>
              <a:rPr lang="en-US" u="sng" dirty="0" err="1"/>
              <a:t>d’impresa</a:t>
            </a:r>
            <a:r>
              <a:rPr lang="en-US" dirty="0"/>
              <a:t>, </a:t>
            </a:r>
            <a:r>
              <a:rPr lang="en-US" dirty="0" err="1"/>
              <a:t>spiegando</a:t>
            </a:r>
            <a:r>
              <a:rPr lang="en-US" dirty="0"/>
              <a:t> come </a:t>
            </a:r>
            <a:r>
              <a:rPr lang="en-US" dirty="0" err="1"/>
              <a:t>essi</a:t>
            </a:r>
            <a:r>
              <a:rPr lang="en-US" dirty="0"/>
              <a:t> </a:t>
            </a:r>
            <a:r>
              <a:rPr lang="en-US" dirty="0" err="1"/>
              <a:t>contribuiscono</a:t>
            </a:r>
            <a:r>
              <a:rPr lang="en-US" dirty="0"/>
              <a:t> </a:t>
            </a:r>
            <a:r>
              <a:rPr lang="en-US" dirty="0" err="1"/>
              <a:t>agli</a:t>
            </a:r>
            <a:r>
              <a:rPr lang="en-US" dirty="0"/>
              <a:t> </a:t>
            </a:r>
            <a:r>
              <a:rPr lang="en-US" dirty="0" err="1"/>
              <a:t>scopi</a:t>
            </a:r>
            <a:r>
              <a:rPr lang="en-US" dirty="0"/>
              <a:t> e </a:t>
            </a:r>
            <a:r>
              <a:rPr lang="en-US" dirty="0" err="1"/>
              <a:t>quali</a:t>
            </a:r>
            <a:r>
              <a:rPr lang="en-US" dirty="0"/>
              <a:t> </a:t>
            </a:r>
            <a:r>
              <a:rPr lang="en-US" dirty="0" err="1"/>
              <a:t>metodi</a:t>
            </a:r>
            <a:r>
              <a:rPr lang="en-US" dirty="0"/>
              <a:t> </a:t>
            </a:r>
            <a:r>
              <a:rPr lang="en-US" dirty="0" err="1"/>
              <a:t>sono</a:t>
            </a:r>
            <a:r>
              <a:rPr lang="en-US" dirty="0"/>
              <a:t> </a:t>
            </a:r>
            <a:r>
              <a:rPr lang="en-US" dirty="0" err="1"/>
              <a:t>applicati</a:t>
            </a:r>
            <a:r>
              <a:rPr lang="en-US" dirty="0"/>
              <a:t> per </a:t>
            </a:r>
            <a:r>
              <a:rPr lang="en-US" dirty="0" err="1"/>
              <a:t>determinare</a:t>
            </a:r>
            <a:r>
              <a:rPr lang="en-US" dirty="0"/>
              <a:t> se </a:t>
            </a:r>
            <a:r>
              <a:rPr lang="en-US" dirty="0" err="1"/>
              <a:t>i</a:t>
            </a:r>
            <a:r>
              <a:rPr lang="en-US" dirty="0"/>
              <a:t> </a:t>
            </a:r>
            <a:r>
              <a:rPr lang="en-US" dirty="0" err="1"/>
              <a:t>criteri</a:t>
            </a:r>
            <a:r>
              <a:rPr lang="en-US" dirty="0"/>
              <a:t> </a:t>
            </a:r>
            <a:r>
              <a:rPr lang="en-US" dirty="0" err="1"/>
              <a:t>sono</a:t>
            </a:r>
            <a:r>
              <a:rPr lang="en-US" dirty="0"/>
              <a:t> </a:t>
            </a:r>
            <a:r>
              <a:rPr lang="en-US" dirty="0" err="1"/>
              <a:t>pienamente</a:t>
            </a:r>
            <a:r>
              <a:rPr lang="en-US" dirty="0"/>
              <a:t> </a:t>
            </a:r>
            <a:r>
              <a:rPr lang="en-US" dirty="0" err="1"/>
              <a:t>raggiunti</a:t>
            </a:r>
            <a:r>
              <a:rPr lang="en-US" dirty="0"/>
              <a:t>. </a:t>
            </a:r>
          </a:p>
          <a:p>
            <a:pPr algn="just"/>
            <a:r>
              <a:rPr lang="en-US" dirty="0"/>
              <a:t>Il </a:t>
            </a:r>
            <a:r>
              <a:rPr lang="en-US" dirty="0" err="1"/>
              <a:t>Ventinovesimo</a:t>
            </a:r>
            <a:r>
              <a:rPr lang="en-US" dirty="0"/>
              <a:t> </a:t>
            </a:r>
            <a:r>
              <a:rPr lang="en-US" dirty="0" err="1"/>
              <a:t>Considerando</a:t>
            </a:r>
            <a:r>
              <a:rPr lang="en-US" dirty="0"/>
              <a:t> </a:t>
            </a:r>
            <a:r>
              <a:rPr lang="en-US" dirty="0" err="1"/>
              <a:t>della</a:t>
            </a:r>
            <a:r>
              <a:rPr lang="en-US" dirty="0"/>
              <a:t> SHRDII </a:t>
            </a:r>
            <a:r>
              <a:rPr lang="en-US" dirty="0" err="1"/>
              <a:t>richiama</a:t>
            </a:r>
            <a:r>
              <a:rPr lang="en-US" dirty="0"/>
              <a:t> la </a:t>
            </a:r>
            <a:r>
              <a:rPr lang="en-US" dirty="0" err="1"/>
              <a:t>cecessità</a:t>
            </a:r>
            <a:r>
              <a:rPr lang="en-US" dirty="0"/>
              <a:t>, con </a:t>
            </a:r>
            <a:r>
              <a:rPr lang="en-US" dirty="0" err="1"/>
              <a:t>riferimento</a:t>
            </a:r>
            <a:r>
              <a:rPr lang="en-US" dirty="0"/>
              <a:t> </a:t>
            </a:r>
            <a:r>
              <a:rPr lang="en-US" dirty="0" err="1"/>
              <a:t>alla</a:t>
            </a:r>
            <a:r>
              <a:rPr lang="en-US" dirty="0"/>
              <a:t> </a:t>
            </a:r>
            <a:r>
              <a:rPr lang="en-US" dirty="0" err="1"/>
              <a:t>politica</a:t>
            </a:r>
            <a:r>
              <a:rPr lang="en-US" dirty="0"/>
              <a:t> di </a:t>
            </a:r>
            <a:r>
              <a:rPr lang="en-US" dirty="0" err="1"/>
              <a:t>remunerazione</a:t>
            </a:r>
            <a:r>
              <a:rPr lang="en-US" dirty="0"/>
              <a:t>, </a:t>
            </a:r>
            <a:r>
              <a:rPr lang="en-US" dirty="0" err="1"/>
              <a:t>che</a:t>
            </a:r>
            <a:r>
              <a:rPr lang="en-US" dirty="0"/>
              <a:t> I </a:t>
            </a:r>
            <a:r>
              <a:rPr lang="en-US" dirty="0" err="1"/>
              <a:t>risultati</a:t>
            </a:r>
            <a:r>
              <a:rPr lang="en-US" dirty="0"/>
              <a:t> </a:t>
            </a:r>
            <a:r>
              <a:rPr lang="en-US" dirty="0" err="1"/>
              <a:t>degli</a:t>
            </a:r>
            <a:r>
              <a:rPr lang="en-US" dirty="0"/>
              <a:t> </a:t>
            </a:r>
            <a:r>
              <a:rPr lang="en-US" dirty="0" err="1"/>
              <a:t>amministratori</a:t>
            </a:r>
            <a:r>
              <a:rPr lang="en-US" dirty="0"/>
              <a:t> </a:t>
            </a:r>
            <a:r>
              <a:rPr lang="en-US" dirty="0" err="1"/>
              <a:t>siano</a:t>
            </a:r>
            <a:r>
              <a:rPr lang="en-US" dirty="0"/>
              <a:t> </a:t>
            </a:r>
            <a:r>
              <a:rPr lang="en-US" dirty="0" err="1"/>
              <a:t>verificati</a:t>
            </a:r>
            <a:r>
              <a:rPr lang="en-US" dirty="0"/>
              <a:t> </a:t>
            </a:r>
            <a:r>
              <a:rPr lang="en-US" dirty="0" err="1"/>
              <a:t>facendo</a:t>
            </a:r>
            <a:r>
              <a:rPr lang="en-US" dirty="0"/>
              <a:t> </a:t>
            </a:r>
            <a:r>
              <a:rPr lang="en-US" dirty="0" err="1"/>
              <a:t>uso</a:t>
            </a:r>
            <a:r>
              <a:rPr lang="en-US" dirty="0"/>
              <a:t> di </a:t>
            </a:r>
            <a:r>
              <a:rPr lang="en-US" dirty="0" err="1"/>
              <a:t>criteri</a:t>
            </a:r>
            <a:r>
              <a:rPr lang="en-US" dirty="0"/>
              <a:t> </a:t>
            </a:r>
            <a:r>
              <a:rPr lang="en-US" dirty="0" err="1"/>
              <a:t>sia</a:t>
            </a:r>
            <a:r>
              <a:rPr lang="en-US" dirty="0"/>
              <a:t> </a:t>
            </a:r>
            <a:r>
              <a:rPr lang="en-US" dirty="0" err="1"/>
              <a:t>finanziari</a:t>
            </a:r>
            <a:r>
              <a:rPr lang="en-US" dirty="0"/>
              <a:t> </a:t>
            </a:r>
            <a:r>
              <a:rPr lang="en-US" dirty="0" err="1"/>
              <a:t>sia</a:t>
            </a:r>
            <a:r>
              <a:rPr lang="en-US" dirty="0"/>
              <a:t> non </a:t>
            </a:r>
            <a:r>
              <a:rPr lang="en-US" dirty="0" err="1"/>
              <a:t>finanziari</a:t>
            </a:r>
            <a:r>
              <a:rPr lang="en-US" dirty="0"/>
              <a:t>, </a:t>
            </a:r>
            <a:r>
              <a:rPr lang="en-US" dirty="0" err="1"/>
              <a:t>inclusi</a:t>
            </a:r>
            <a:r>
              <a:rPr lang="en-US" dirty="0"/>
              <a:t>, se appropriate, </a:t>
            </a:r>
            <a:r>
              <a:rPr lang="en-US" dirty="0" err="1"/>
              <a:t>fattori</a:t>
            </a:r>
            <a:r>
              <a:rPr lang="en-US" dirty="0"/>
              <a:t> </a:t>
            </a:r>
            <a:r>
              <a:rPr lang="en-US" dirty="0" err="1"/>
              <a:t>ambientali</a:t>
            </a:r>
            <a:r>
              <a:rPr lang="en-US" dirty="0"/>
              <a:t> e </a:t>
            </a:r>
            <a:r>
              <a:rPr lang="en-US" dirty="0" err="1"/>
              <a:t>sociali</a:t>
            </a:r>
            <a:r>
              <a:rPr lang="en-US" dirty="0"/>
              <a:t>.</a:t>
            </a:r>
          </a:p>
          <a:p>
            <a:pPr marL="45720" indent="0" algn="just">
              <a:buNone/>
            </a:pPr>
            <a:endParaRPr lang="en-US" dirty="0"/>
          </a:p>
          <a:p>
            <a:pPr marL="45720" indent="0" algn="just">
              <a:buNone/>
            </a:pPr>
            <a:r>
              <a:rPr lang="it-IT" dirty="0"/>
              <a:t>Ingresso nella politica di remunerazione di criteri relativi alla responsabilità sociale e ambientale</a:t>
            </a:r>
          </a:p>
          <a:p>
            <a:pPr algn="just"/>
            <a:endParaRPr lang="it-IT" dirty="0"/>
          </a:p>
          <a:p>
            <a:pPr algn="just"/>
            <a:endParaRPr lang="en-US" dirty="0"/>
          </a:p>
        </p:txBody>
      </p:sp>
    </p:spTree>
    <p:extLst>
      <p:ext uri="{BB962C8B-B14F-4D97-AF65-F5344CB8AC3E}">
        <p14:creationId xmlns:p14="http://schemas.microsoft.com/office/powerpoint/2010/main" val="2492771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D5A517-03A8-48E0-836A-00DC38B527CB}"/>
              </a:ext>
            </a:extLst>
          </p:cNvPr>
          <p:cNvSpPr>
            <a:spLocks noGrp="1"/>
          </p:cNvSpPr>
          <p:nvPr>
            <p:ph type="title"/>
          </p:nvPr>
        </p:nvSpPr>
        <p:spPr/>
        <p:txBody>
          <a:bodyPr/>
          <a:lstStyle/>
          <a:p>
            <a:r>
              <a:rPr lang="it-IT" dirty="0"/>
              <a:t>Sostenibilità ambientale e sociale </a:t>
            </a:r>
          </a:p>
        </p:txBody>
      </p:sp>
      <p:sp>
        <p:nvSpPr>
          <p:cNvPr id="3" name="Segnaposto contenuto 2">
            <a:extLst>
              <a:ext uri="{FF2B5EF4-FFF2-40B4-BE49-F238E27FC236}">
                <a16:creationId xmlns:a16="http://schemas.microsoft.com/office/drawing/2014/main" id="{2E1BB0B7-BA1B-492B-AC5E-873AB9746725}"/>
              </a:ext>
            </a:extLst>
          </p:cNvPr>
          <p:cNvSpPr>
            <a:spLocks noGrp="1"/>
          </p:cNvSpPr>
          <p:nvPr>
            <p:ph idx="1"/>
          </p:nvPr>
        </p:nvSpPr>
        <p:spPr>
          <a:xfrm>
            <a:off x="680321" y="2336873"/>
            <a:ext cx="10870548" cy="4169030"/>
          </a:xfrm>
        </p:spPr>
        <p:txBody>
          <a:bodyPr>
            <a:normAutofit/>
          </a:bodyPr>
          <a:lstStyle/>
          <a:p>
            <a:pPr algn="just"/>
            <a:r>
              <a:rPr lang="en-US" dirty="0" err="1"/>
              <a:t>Sostenibilità</a:t>
            </a:r>
            <a:r>
              <a:rPr lang="en-US" dirty="0"/>
              <a:t> </a:t>
            </a:r>
            <a:r>
              <a:rPr lang="en-US" dirty="0" err="1"/>
              <a:t>economica</a:t>
            </a:r>
            <a:r>
              <a:rPr lang="en-US" dirty="0"/>
              <a:t>: </a:t>
            </a:r>
            <a:r>
              <a:rPr lang="en-US" dirty="0" err="1"/>
              <a:t>capacità</a:t>
            </a:r>
            <a:r>
              <a:rPr lang="en-US" dirty="0"/>
              <a:t> di </a:t>
            </a:r>
            <a:r>
              <a:rPr lang="en-US" dirty="0" err="1"/>
              <a:t>generare</a:t>
            </a:r>
            <a:r>
              <a:rPr lang="en-US" dirty="0"/>
              <a:t> </a:t>
            </a:r>
            <a:r>
              <a:rPr lang="en-US" dirty="0" err="1"/>
              <a:t>stabilmente</a:t>
            </a:r>
            <a:r>
              <a:rPr lang="en-US" dirty="0"/>
              <a:t> </a:t>
            </a:r>
            <a:r>
              <a:rPr lang="en-US" dirty="0" err="1"/>
              <a:t>ricchezza</a:t>
            </a:r>
            <a:endParaRPr lang="en-US" dirty="0"/>
          </a:p>
          <a:p>
            <a:pPr algn="just"/>
            <a:endParaRPr lang="en-US" dirty="0"/>
          </a:p>
          <a:p>
            <a:pPr algn="just"/>
            <a:r>
              <a:rPr lang="it-IT" dirty="0" err="1"/>
              <a:t>Sostenibilià</a:t>
            </a:r>
            <a:r>
              <a:rPr lang="it-IT" dirty="0"/>
              <a:t> ambientale: la capacità di mantenere nel tempo la qualità e la riproducibilità delle risorse naturali, di preservare la diversità biologica e di garantire l’integrità degli ecosistemi </a:t>
            </a:r>
          </a:p>
          <a:p>
            <a:pPr algn="just"/>
            <a:r>
              <a:rPr lang="it-IT" dirty="0"/>
              <a:t>Sostenibilità sociale: la capacità di garantire l’accesso a beni considerati fondamentali (sicurezza, salute e istruzione) e a condizioni di benessere (divertimento, socialità, serenità), in modo equo e con riferimento a questa generazione e alle generazioni future.</a:t>
            </a:r>
          </a:p>
          <a:p>
            <a:pPr algn="just"/>
            <a:endParaRPr lang="it-IT" dirty="0"/>
          </a:p>
        </p:txBody>
      </p:sp>
    </p:spTree>
    <p:extLst>
      <p:ext uri="{BB962C8B-B14F-4D97-AF65-F5344CB8AC3E}">
        <p14:creationId xmlns:p14="http://schemas.microsoft.com/office/powerpoint/2010/main" val="41627777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D5A517-03A8-48E0-836A-00DC38B527CB}"/>
              </a:ext>
            </a:extLst>
          </p:cNvPr>
          <p:cNvSpPr>
            <a:spLocks noGrp="1"/>
          </p:cNvSpPr>
          <p:nvPr>
            <p:ph type="title"/>
          </p:nvPr>
        </p:nvSpPr>
        <p:spPr/>
        <p:txBody>
          <a:bodyPr/>
          <a:lstStyle/>
          <a:p>
            <a:r>
              <a:rPr lang="it-IT" dirty="0"/>
              <a:t>Sostenibilità ambientale e sociale </a:t>
            </a:r>
          </a:p>
        </p:txBody>
      </p:sp>
      <p:sp>
        <p:nvSpPr>
          <p:cNvPr id="3" name="Segnaposto contenuto 2">
            <a:extLst>
              <a:ext uri="{FF2B5EF4-FFF2-40B4-BE49-F238E27FC236}">
                <a16:creationId xmlns:a16="http://schemas.microsoft.com/office/drawing/2014/main" id="{2E1BB0B7-BA1B-492B-AC5E-873AB9746725}"/>
              </a:ext>
            </a:extLst>
          </p:cNvPr>
          <p:cNvSpPr>
            <a:spLocks noGrp="1"/>
          </p:cNvSpPr>
          <p:nvPr>
            <p:ph idx="1"/>
          </p:nvPr>
        </p:nvSpPr>
        <p:spPr>
          <a:xfrm>
            <a:off x="680321" y="2336873"/>
            <a:ext cx="10870548" cy="4169030"/>
          </a:xfrm>
        </p:spPr>
        <p:txBody>
          <a:bodyPr>
            <a:normAutofit fontScale="92500" lnSpcReduction="10000"/>
          </a:bodyPr>
          <a:lstStyle/>
          <a:p>
            <a:pPr algn="just"/>
            <a:r>
              <a:rPr lang="it-IT" dirty="0"/>
              <a:t>Art. 123 ter, comma 7:</a:t>
            </a:r>
          </a:p>
          <a:p>
            <a:pPr algn="just"/>
            <a:endParaRPr lang="it-IT" dirty="0"/>
          </a:p>
          <a:p>
            <a:pPr algn="just"/>
            <a:r>
              <a:rPr lang="it-IT" dirty="0"/>
              <a:t>La Consob con regolamento, adottato sentite Banca d'Italia e </a:t>
            </a:r>
            <a:r>
              <a:rPr lang="it-IT" dirty="0" err="1"/>
              <a:t>Ivass</a:t>
            </a:r>
            <a:r>
              <a:rPr lang="it-IT" dirty="0"/>
              <a:t> per quanto concerne i soggetti rispettivamente vigilati e nel rispetto di quanto previsto dalla normativa europea di settore, indica le informazioni da includere nella prima sezione della relazione e le caratteristiche di tale politica in </a:t>
            </a:r>
            <a:r>
              <a:rPr lang="it-IT" dirty="0" err="1"/>
              <a:t>conformita</a:t>
            </a:r>
            <a:r>
              <a:rPr lang="it-IT" dirty="0"/>
              <a:t>̀ con l'articolo 9-</a:t>
            </a:r>
            <a:r>
              <a:rPr lang="it-IT" i="1" dirty="0"/>
              <a:t>bis </a:t>
            </a:r>
            <a:r>
              <a:rPr lang="it-IT" dirty="0"/>
              <a:t>della direttiva 2007/36/CE e nel rispetto di quanto previsto dal paragrafo 3 della raccomandazione 2004/913/CE e dal paragrafo 5 della raccomandazione 2009/385/CE </a:t>
            </a:r>
          </a:p>
          <a:p>
            <a:pPr algn="just"/>
            <a:r>
              <a:rPr lang="it-IT" dirty="0"/>
              <a:t>Art. 9 bis, comma 6, SHRD: La politica di remunerazione contribuisce alla strategia aziendale, agli interessi a lungo termine e alla </a:t>
            </a:r>
            <a:r>
              <a:rPr lang="it-IT" dirty="0" err="1"/>
              <a:t>sostenibilita</a:t>
            </a:r>
            <a:r>
              <a:rPr lang="it-IT" dirty="0"/>
              <a:t>̀ della </a:t>
            </a:r>
            <a:r>
              <a:rPr lang="it-IT" dirty="0" err="1"/>
              <a:t>societa</a:t>
            </a:r>
            <a:r>
              <a:rPr lang="it-IT" dirty="0"/>
              <a:t>̀ e illustra il modo in cui fornisce tale contributo. Essa è chiara e comprensibile e descrive le diverse componenti della remunerazione fissa e variabile, compresi tutti i bonus e altri benefici in qualsiasi forma, che possono essere riconosciute agli amministratori e ne indica la proporzione relativa. </a:t>
            </a:r>
          </a:p>
          <a:p>
            <a:pPr algn="just"/>
            <a:endParaRPr lang="it-IT" dirty="0"/>
          </a:p>
          <a:p>
            <a:pPr algn="just"/>
            <a:endParaRPr lang="it-IT" dirty="0"/>
          </a:p>
          <a:p>
            <a:pPr algn="just"/>
            <a:endParaRPr lang="it-IT" dirty="0"/>
          </a:p>
          <a:p>
            <a:pPr algn="just"/>
            <a:endParaRPr lang="it-IT" dirty="0"/>
          </a:p>
          <a:p>
            <a:pPr marL="0" indent="0" algn="just">
              <a:buNone/>
            </a:pPr>
            <a:endParaRPr lang="it-IT" u="sng" dirty="0"/>
          </a:p>
          <a:p>
            <a:pPr algn="just"/>
            <a:endParaRPr lang="it-IT" dirty="0"/>
          </a:p>
        </p:txBody>
      </p:sp>
    </p:spTree>
    <p:extLst>
      <p:ext uri="{BB962C8B-B14F-4D97-AF65-F5344CB8AC3E}">
        <p14:creationId xmlns:p14="http://schemas.microsoft.com/office/powerpoint/2010/main" val="4274478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D5A517-03A8-48E0-836A-00DC38B527CB}"/>
              </a:ext>
            </a:extLst>
          </p:cNvPr>
          <p:cNvSpPr>
            <a:spLocks noGrp="1"/>
          </p:cNvSpPr>
          <p:nvPr>
            <p:ph type="title"/>
          </p:nvPr>
        </p:nvSpPr>
        <p:spPr/>
        <p:txBody>
          <a:bodyPr/>
          <a:lstStyle/>
          <a:p>
            <a:r>
              <a:rPr lang="it-IT" dirty="0"/>
              <a:t>Sostenibilità ambientale e sociale </a:t>
            </a:r>
          </a:p>
        </p:txBody>
      </p:sp>
      <p:sp>
        <p:nvSpPr>
          <p:cNvPr id="3" name="Segnaposto contenuto 2">
            <a:extLst>
              <a:ext uri="{FF2B5EF4-FFF2-40B4-BE49-F238E27FC236}">
                <a16:creationId xmlns:a16="http://schemas.microsoft.com/office/drawing/2014/main" id="{2E1BB0B7-BA1B-492B-AC5E-873AB9746725}"/>
              </a:ext>
            </a:extLst>
          </p:cNvPr>
          <p:cNvSpPr>
            <a:spLocks noGrp="1"/>
          </p:cNvSpPr>
          <p:nvPr>
            <p:ph idx="1"/>
          </p:nvPr>
        </p:nvSpPr>
        <p:spPr>
          <a:xfrm>
            <a:off x="680321" y="2336873"/>
            <a:ext cx="10870548" cy="4169030"/>
          </a:xfrm>
        </p:spPr>
        <p:txBody>
          <a:bodyPr>
            <a:normAutofit fontScale="92500" lnSpcReduction="10000"/>
          </a:bodyPr>
          <a:lstStyle/>
          <a:p>
            <a:pPr algn="just"/>
            <a:r>
              <a:rPr lang="it-IT" dirty="0"/>
              <a:t>Art. 9 bis, comma 6, SHRD (segue)</a:t>
            </a:r>
          </a:p>
          <a:p>
            <a:r>
              <a:rPr lang="it-IT" dirty="0"/>
              <a:t>La politica di remunerazione spiega come è stato tenuto conto del compenso e delle </a:t>
            </a:r>
            <a:r>
              <a:rPr lang="it-IT" u="sng" dirty="0"/>
              <a:t>condizioni di lavoro dei dipendenti della </a:t>
            </a:r>
            <a:r>
              <a:rPr lang="it-IT" u="sng" dirty="0" err="1"/>
              <a:t>societa</a:t>
            </a:r>
            <a:r>
              <a:rPr lang="it-IT" u="sng" dirty="0"/>
              <a:t>̀ nella determinazione della politica di remunerazione</a:t>
            </a:r>
            <a:r>
              <a:rPr lang="it-IT" dirty="0"/>
              <a:t>. </a:t>
            </a:r>
          </a:p>
          <a:p>
            <a:r>
              <a:rPr lang="it-IT" dirty="0"/>
              <a:t>Quando una </a:t>
            </a:r>
            <a:r>
              <a:rPr lang="it-IT" dirty="0" err="1"/>
              <a:t>societa</a:t>
            </a:r>
            <a:r>
              <a:rPr lang="it-IT" dirty="0"/>
              <a:t>̀ riconosce una remunerazione variabile, la politica di remunerazione stabilisce criteri chiari, esaustivi e differenziati per il riconoscimento della remunerazione variabile. La politica di remunerazione indica i criteri da utilizzare basati sui </a:t>
            </a:r>
            <a:r>
              <a:rPr lang="it-IT" u="sng" dirty="0"/>
              <a:t>risultati finanziari e non finanziari</a:t>
            </a:r>
            <a:r>
              <a:rPr lang="it-IT" dirty="0"/>
              <a:t>, tenendo conto, se del caso, dei criteri relativi alla </a:t>
            </a:r>
            <a:r>
              <a:rPr lang="it-IT" u="sng" dirty="0" err="1"/>
              <a:t>responsabilita</a:t>
            </a:r>
            <a:r>
              <a:rPr lang="it-IT" u="sng" dirty="0"/>
              <a:t>̀ sociale d'impresa</a:t>
            </a:r>
            <a:r>
              <a:rPr lang="it-IT" dirty="0"/>
              <a:t>, e spiega in che modo essi contribuiscono agli obiettivi di cui al primo comma e i metodi da applicare per determinare in che misura i criteri basati sui risultati sono stati soddisfatti; precisa le informazioni su eventuali periodi di differimento e sulla </a:t>
            </a:r>
            <a:r>
              <a:rPr lang="it-IT" dirty="0" err="1"/>
              <a:t>possibilita</a:t>
            </a:r>
            <a:r>
              <a:rPr lang="it-IT" dirty="0"/>
              <a:t>̀ per la </a:t>
            </a:r>
            <a:r>
              <a:rPr lang="it-IT" dirty="0" err="1"/>
              <a:t>societa</a:t>
            </a:r>
            <a:r>
              <a:rPr lang="it-IT" dirty="0"/>
              <a:t>̀ di richiedere la restituzione della remunerazione variabile. </a:t>
            </a:r>
          </a:p>
          <a:p>
            <a:r>
              <a:rPr lang="it-IT" dirty="0"/>
              <a:t>Quando la </a:t>
            </a:r>
            <a:r>
              <a:rPr lang="it-IT" dirty="0" err="1"/>
              <a:t>societa</a:t>
            </a:r>
            <a:r>
              <a:rPr lang="it-IT" dirty="0"/>
              <a:t>̀ riconosce una remunerazione basata su azioni, la politica precisa i periodi di maturazione e, se del caso, il mantenimento delle azioni dopo l'attribuzione e spiega in che modo la remunerazione basata su azioni contribuisce agli obiettivi di cui al primo comma. (…)</a:t>
            </a:r>
          </a:p>
          <a:p>
            <a:pPr algn="just"/>
            <a:endParaRPr lang="it-IT" dirty="0"/>
          </a:p>
          <a:p>
            <a:pPr algn="just"/>
            <a:endParaRPr lang="it-IT" dirty="0"/>
          </a:p>
          <a:p>
            <a:pPr algn="just"/>
            <a:endParaRPr lang="it-IT" dirty="0"/>
          </a:p>
          <a:p>
            <a:pPr algn="just"/>
            <a:endParaRPr lang="it-IT" dirty="0"/>
          </a:p>
          <a:p>
            <a:pPr marL="0" indent="0" algn="just">
              <a:buNone/>
            </a:pPr>
            <a:endParaRPr lang="it-IT" u="sng" dirty="0"/>
          </a:p>
          <a:p>
            <a:pPr algn="just"/>
            <a:endParaRPr lang="it-IT" dirty="0"/>
          </a:p>
        </p:txBody>
      </p:sp>
    </p:spTree>
    <p:extLst>
      <p:ext uri="{BB962C8B-B14F-4D97-AF65-F5344CB8AC3E}">
        <p14:creationId xmlns:p14="http://schemas.microsoft.com/office/powerpoint/2010/main" val="3286343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D5A517-03A8-48E0-836A-00DC38B527CB}"/>
              </a:ext>
            </a:extLst>
          </p:cNvPr>
          <p:cNvSpPr>
            <a:spLocks noGrp="1"/>
          </p:cNvSpPr>
          <p:nvPr>
            <p:ph type="title"/>
          </p:nvPr>
        </p:nvSpPr>
        <p:spPr/>
        <p:txBody>
          <a:bodyPr/>
          <a:lstStyle/>
          <a:p>
            <a:r>
              <a:rPr lang="it-IT" dirty="0"/>
              <a:t>Sostenibilità ambientale e sociale </a:t>
            </a:r>
          </a:p>
        </p:txBody>
      </p:sp>
      <p:sp>
        <p:nvSpPr>
          <p:cNvPr id="3" name="Segnaposto contenuto 2">
            <a:extLst>
              <a:ext uri="{FF2B5EF4-FFF2-40B4-BE49-F238E27FC236}">
                <a16:creationId xmlns:a16="http://schemas.microsoft.com/office/drawing/2014/main" id="{2E1BB0B7-BA1B-492B-AC5E-873AB9746725}"/>
              </a:ext>
            </a:extLst>
          </p:cNvPr>
          <p:cNvSpPr>
            <a:spLocks noGrp="1"/>
          </p:cNvSpPr>
          <p:nvPr>
            <p:ph idx="1"/>
          </p:nvPr>
        </p:nvSpPr>
        <p:spPr>
          <a:xfrm>
            <a:off x="680321" y="2336873"/>
            <a:ext cx="10870548" cy="4169030"/>
          </a:xfrm>
        </p:spPr>
        <p:txBody>
          <a:bodyPr>
            <a:normAutofit/>
          </a:bodyPr>
          <a:lstStyle/>
          <a:p>
            <a:pPr algn="just"/>
            <a:r>
              <a:rPr lang="it-IT" dirty="0"/>
              <a:t>Art. 9 bis, comma 6, SHRD (segue)</a:t>
            </a:r>
          </a:p>
          <a:p>
            <a:r>
              <a:rPr lang="it-IT" dirty="0"/>
              <a:t>La politica di remunerazione riporta la durata dei contratti o degli accordi con gli amministratori e il periodo di preavviso applicabile, le principali caratteristiche della pensione integrativa o dei regimi di pensionamento anticipato </a:t>
            </a:r>
            <a:r>
              <a:rPr lang="it-IT" dirty="0" err="1"/>
              <a:t>nonche</a:t>
            </a:r>
            <a:r>
              <a:rPr lang="it-IT" dirty="0"/>
              <a:t>́ le condizioni di cessazione e i pagamenti connessi alla cessazione. </a:t>
            </a:r>
          </a:p>
          <a:p>
            <a:r>
              <a:rPr lang="it-IT" dirty="0"/>
              <a:t>La politica di remunerazione spiega il processo decisionale adottato per la sua definizione, revisione e attuazione, comprese le misure volte a evitare o a gestire i conflitti d'interesse e, se del caso, il ruolo del comitato per la remunerazione o di altri comitati interessati. L'eventuale revisione della politica descrive e illustra tutte le modifiche significative e le </a:t>
            </a:r>
            <a:r>
              <a:rPr lang="it-IT" dirty="0" err="1"/>
              <a:t>modalita</a:t>
            </a:r>
            <a:r>
              <a:rPr lang="it-IT" dirty="0"/>
              <a:t>̀ con cui tiene conto dei voti e delle valutazioni degli azionisti sulla politica e sulle relazioni a partire dall'ultima votazione sulla politica di remunerazione nell'assemblea generale degli azionisti. </a:t>
            </a:r>
          </a:p>
          <a:p>
            <a:pPr algn="just"/>
            <a:endParaRPr lang="it-IT" dirty="0"/>
          </a:p>
          <a:p>
            <a:pPr algn="just"/>
            <a:endParaRPr lang="it-IT" dirty="0"/>
          </a:p>
          <a:p>
            <a:pPr algn="just"/>
            <a:endParaRPr lang="it-IT" dirty="0"/>
          </a:p>
          <a:p>
            <a:pPr algn="just"/>
            <a:endParaRPr lang="it-IT" dirty="0"/>
          </a:p>
          <a:p>
            <a:pPr algn="just"/>
            <a:endParaRPr lang="it-IT" dirty="0"/>
          </a:p>
          <a:p>
            <a:pPr marL="0" indent="0" algn="just">
              <a:buNone/>
            </a:pPr>
            <a:endParaRPr lang="it-IT" u="sng" dirty="0"/>
          </a:p>
          <a:p>
            <a:pPr algn="just"/>
            <a:endParaRPr lang="it-IT" dirty="0"/>
          </a:p>
        </p:txBody>
      </p:sp>
    </p:spTree>
    <p:extLst>
      <p:ext uri="{BB962C8B-B14F-4D97-AF65-F5344CB8AC3E}">
        <p14:creationId xmlns:p14="http://schemas.microsoft.com/office/powerpoint/2010/main" val="8549034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F82B4C-207A-7342-8787-71B85AE2CB5B}"/>
              </a:ext>
            </a:extLst>
          </p:cNvPr>
          <p:cNvSpPr>
            <a:spLocks noGrp="1"/>
          </p:cNvSpPr>
          <p:nvPr>
            <p:ph type="title"/>
          </p:nvPr>
        </p:nvSpPr>
        <p:spPr/>
        <p:txBody>
          <a:bodyPr/>
          <a:lstStyle/>
          <a:p>
            <a:r>
              <a:rPr lang="it-IT" dirty="0"/>
              <a:t>Lo Stakeholder </a:t>
            </a:r>
            <a:r>
              <a:rPr lang="it-IT" dirty="0" err="1"/>
              <a:t>approach</a:t>
            </a:r>
            <a:r>
              <a:rPr lang="it-IT" dirty="0"/>
              <a:t> in recenti documenti</a:t>
            </a:r>
          </a:p>
        </p:txBody>
      </p:sp>
      <p:sp>
        <p:nvSpPr>
          <p:cNvPr id="3" name="Segnaposto contenuto 2">
            <a:extLst>
              <a:ext uri="{FF2B5EF4-FFF2-40B4-BE49-F238E27FC236}">
                <a16:creationId xmlns:a16="http://schemas.microsoft.com/office/drawing/2014/main" id="{604727D6-2861-5F4F-B993-DB888860555A}"/>
              </a:ext>
            </a:extLst>
          </p:cNvPr>
          <p:cNvSpPr>
            <a:spLocks noGrp="1"/>
          </p:cNvSpPr>
          <p:nvPr>
            <p:ph idx="1"/>
          </p:nvPr>
        </p:nvSpPr>
        <p:spPr/>
        <p:txBody>
          <a:bodyPr>
            <a:normAutofit/>
          </a:bodyPr>
          <a:lstStyle/>
          <a:p>
            <a:pPr marL="0" indent="0">
              <a:buNone/>
            </a:pPr>
            <a:r>
              <a:rPr lang="en-US" dirty="0"/>
              <a:t>Statement on the purpose of a corporation </a:t>
            </a:r>
            <a:r>
              <a:rPr lang="en-US" dirty="0" err="1"/>
              <a:t>odella</a:t>
            </a:r>
            <a:r>
              <a:rPr lang="en-US" dirty="0"/>
              <a:t>  Business Roundtable of 19 August 2019: </a:t>
            </a:r>
            <a:r>
              <a:rPr lang="en-US" dirty="0" err="1"/>
              <a:t>www.opportunity.businessroundtable.org</a:t>
            </a:r>
            <a:r>
              <a:rPr lang="it-IT" dirty="0"/>
              <a:t> </a:t>
            </a:r>
          </a:p>
          <a:p>
            <a:endParaRPr lang="it-IT" dirty="0"/>
          </a:p>
          <a:p>
            <a:pPr marL="0" indent="0">
              <a:buNone/>
            </a:pPr>
            <a:r>
              <a:rPr lang="en-US" dirty="0" err="1"/>
              <a:t>Lettera</a:t>
            </a:r>
            <a:r>
              <a:rPr lang="en-US" dirty="0"/>
              <a:t> del  CEO of BlackRock, L. Fink ai CEO </a:t>
            </a:r>
            <a:r>
              <a:rPr lang="en-US" dirty="0" err="1"/>
              <a:t>delle</a:t>
            </a:r>
            <a:r>
              <a:rPr lang="en-US" dirty="0"/>
              <a:t> </a:t>
            </a:r>
            <a:r>
              <a:rPr lang="en-US" dirty="0" err="1"/>
              <a:t>principali</a:t>
            </a:r>
            <a:r>
              <a:rPr lang="en-US" dirty="0"/>
              <a:t> </a:t>
            </a:r>
            <a:r>
              <a:rPr lang="en-US" dirty="0" err="1"/>
              <a:t>società</a:t>
            </a:r>
            <a:r>
              <a:rPr lang="en-US" dirty="0"/>
              <a:t> del mondo, </a:t>
            </a:r>
            <a:r>
              <a:rPr lang="en-US" dirty="0" err="1"/>
              <a:t>ove</a:t>
            </a:r>
            <a:r>
              <a:rPr lang="en-US" dirty="0"/>
              <a:t> </a:t>
            </a:r>
            <a:r>
              <a:rPr lang="en-US" dirty="0" err="1"/>
              <a:t>si</a:t>
            </a:r>
            <a:r>
              <a:rPr lang="en-US" dirty="0"/>
              <a:t> </a:t>
            </a:r>
            <a:r>
              <a:rPr lang="en-US" dirty="0" err="1"/>
              <a:t>dichiara</a:t>
            </a:r>
            <a:r>
              <a:rPr lang="en-US" dirty="0"/>
              <a:t> </a:t>
            </a:r>
            <a:r>
              <a:rPr lang="en-US" dirty="0" err="1"/>
              <a:t>categoricamente</a:t>
            </a:r>
            <a:r>
              <a:rPr lang="en-US" dirty="0"/>
              <a:t> </a:t>
            </a:r>
            <a:r>
              <a:rPr lang="en-US" dirty="0" err="1"/>
              <a:t>che</a:t>
            </a:r>
            <a:r>
              <a:rPr lang="en-US" dirty="0"/>
              <a:t> ”Companies that fulfill their purpose and responsibilities to stakeholders reap rewards over the long-term. Companies that ignore them stumble and fail” (</a:t>
            </a:r>
            <a:r>
              <a:rPr lang="en-US" dirty="0" err="1"/>
              <a:t>Gennaio</a:t>
            </a:r>
            <a:r>
              <a:rPr lang="en-US" dirty="0"/>
              <a:t> 2019)</a:t>
            </a:r>
          </a:p>
          <a:p>
            <a:pPr marL="0" indent="0">
              <a:buNone/>
            </a:pPr>
            <a:r>
              <a:rPr lang="en-US" dirty="0" err="1"/>
              <a:t>www.blackrock.com</a:t>
            </a:r>
            <a:endParaRPr lang="it-IT" dirty="0"/>
          </a:p>
        </p:txBody>
      </p:sp>
    </p:spTree>
    <p:extLst>
      <p:ext uri="{BB962C8B-B14F-4D97-AF65-F5344CB8AC3E}">
        <p14:creationId xmlns:p14="http://schemas.microsoft.com/office/powerpoint/2010/main" val="13721804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268F99-15E8-D345-BD6A-7D3ED98E0CAA}"/>
              </a:ext>
            </a:extLst>
          </p:cNvPr>
          <p:cNvSpPr>
            <a:spLocks noGrp="1"/>
          </p:cNvSpPr>
          <p:nvPr>
            <p:ph type="title"/>
          </p:nvPr>
        </p:nvSpPr>
        <p:spPr/>
        <p:txBody>
          <a:bodyPr/>
          <a:lstStyle/>
          <a:p>
            <a:r>
              <a:rPr lang="it-IT" dirty="0"/>
              <a:t>Il legislatore nel frattempo…</a:t>
            </a:r>
          </a:p>
        </p:txBody>
      </p:sp>
      <p:sp>
        <p:nvSpPr>
          <p:cNvPr id="3" name="Segnaposto contenuto 2">
            <a:extLst>
              <a:ext uri="{FF2B5EF4-FFF2-40B4-BE49-F238E27FC236}">
                <a16:creationId xmlns:a16="http://schemas.microsoft.com/office/drawing/2014/main" id="{83034ED3-82F3-E647-A12F-9A9E03DE91EF}"/>
              </a:ext>
            </a:extLst>
          </p:cNvPr>
          <p:cNvSpPr>
            <a:spLocks noGrp="1"/>
          </p:cNvSpPr>
          <p:nvPr>
            <p:ph idx="1"/>
          </p:nvPr>
        </p:nvSpPr>
        <p:spPr/>
        <p:txBody>
          <a:bodyPr/>
          <a:lstStyle/>
          <a:p>
            <a:r>
              <a:rPr lang="en-US" dirty="0"/>
              <a:t>Constituency statutes, or stakeholder statutes, in U.S.</a:t>
            </a:r>
          </a:p>
          <a:p>
            <a:endParaRPr lang="en-US" dirty="0"/>
          </a:p>
          <a:p>
            <a:r>
              <a:rPr lang="en-US" dirty="0"/>
              <a:t>Warren project, Accountable Capitalism Act  del 2018 (115th Congress, 2017-2019, S. 3348), in cui </a:t>
            </a:r>
            <a:r>
              <a:rPr lang="en-US" dirty="0" err="1"/>
              <a:t>gli</a:t>
            </a:r>
            <a:r>
              <a:rPr lang="en-US" dirty="0"/>
              <a:t> </a:t>
            </a:r>
            <a:r>
              <a:rPr lang="en-US" dirty="0" err="1"/>
              <a:t>scopi</a:t>
            </a:r>
            <a:r>
              <a:rPr lang="en-US" dirty="0"/>
              <a:t> </a:t>
            </a:r>
            <a:r>
              <a:rPr lang="en-US" dirty="0" err="1"/>
              <a:t>della</a:t>
            </a:r>
            <a:r>
              <a:rPr lang="en-US" dirty="0"/>
              <a:t> Corporation </a:t>
            </a:r>
            <a:r>
              <a:rPr lang="en-US" dirty="0" err="1"/>
              <a:t>includono</a:t>
            </a:r>
            <a:r>
              <a:rPr lang="en-US" dirty="0"/>
              <a:t> la </a:t>
            </a:r>
            <a:r>
              <a:rPr lang="en-US" dirty="0" err="1"/>
              <a:t>creazione</a:t>
            </a:r>
            <a:r>
              <a:rPr lang="en-US" dirty="0"/>
              <a:t> di un general public benefit.</a:t>
            </a:r>
          </a:p>
          <a:p>
            <a:endParaRPr lang="en-US" dirty="0"/>
          </a:p>
          <a:p>
            <a:endParaRPr lang="it-IT" dirty="0"/>
          </a:p>
        </p:txBody>
      </p:sp>
    </p:spTree>
    <p:extLst>
      <p:ext uri="{BB962C8B-B14F-4D97-AF65-F5344CB8AC3E}">
        <p14:creationId xmlns:p14="http://schemas.microsoft.com/office/powerpoint/2010/main" val="904246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268F99-15E8-D345-BD6A-7D3ED98E0CAA}"/>
              </a:ext>
            </a:extLst>
          </p:cNvPr>
          <p:cNvSpPr>
            <a:spLocks noGrp="1"/>
          </p:cNvSpPr>
          <p:nvPr>
            <p:ph type="title"/>
          </p:nvPr>
        </p:nvSpPr>
        <p:spPr/>
        <p:txBody>
          <a:bodyPr/>
          <a:lstStyle/>
          <a:p>
            <a:r>
              <a:rPr lang="it-IT" dirty="0"/>
              <a:t>Il legislatore nel frattempo…</a:t>
            </a:r>
          </a:p>
        </p:txBody>
      </p:sp>
      <p:sp>
        <p:nvSpPr>
          <p:cNvPr id="3" name="Segnaposto contenuto 2">
            <a:extLst>
              <a:ext uri="{FF2B5EF4-FFF2-40B4-BE49-F238E27FC236}">
                <a16:creationId xmlns:a16="http://schemas.microsoft.com/office/drawing/2014/main" id="{83034ED3-82F3-E647-A12F-9A9E03DE91EF}"/>
              </a:ext>
            </a:extLst>
          </p:cNvPr>
          <p:cNvSpPr>
            <a:spLocks noGrp="1"/>
          </p:cNvSpPr>
          <p:nvPr>
            <p:ph idx="1"/>
          </p:nvPr>
        </p:nvSpPr>
        <p:spPr>
          <a:xfrm>
            <a:off x="672662" y="1755229"/>
            <a:ext cx="11067393" cy="4677102"/>
          </a:xfrm>
        </p:spPr>
        <p:txBody>
          <a:bodyPr>
            <a:normAutofit fontScale="85000" lnSpcReduction="20000"/>
          </a:bodyPr>
          <a:lstStyle/>
          <a:p>
            <a:r>
              <a:rPr lang="en-US" dirty="0"/>
              <a:t>Section 172 del  Companies Act of 2006, in U.K.</a:t>
            </a:r>
          </a:p>
          <a:p>
            <a:pPr marL="45720" indent="0">
              <a:buNone/>
            </a:pPr>
            <a:r>
              <a:rPr lang="it-IT" dirty="0" err="1"/>
              <a:t>Director</a:t>
            </a:r>
            <a:r>
              <a:rPr lang="it-IT" dirty="0"/>
              <a:t> of a company must </a:t>
            </a:r>
            <a:r>
              <a:rPr lang="it-IT" dirty="0" err="1"/>
              <a:t>act</a:t>
            </a:r>
            <a:r>
              <a:rPr lang="it-IT" dirty="0"/>
              <a:t> in the way he </a:t>
            </a:r>
            <a:r>
              <a:rPr lang="it-IT" dirty="0" err="1"/>
              <a:t>considers</a:t>
            </a:r>
            <a:r>
              <a:rPr lang="it-IT" dirty="0"/>
              <a:t>, in </a:t>
            </a:r>
            <a:r>
              <a:rPr lang="it-IT" dirty="0" err="1"/>
              <a:t>good</a:t>
            </a:r>
            <a:r>
              <a:rPr lang="it-IT" dirty="0"/>
              <a:t> </a:t>
            </a:r>
            <a:r>
              <a:rPr lang="it-IT" dirty="0" err="1"/>
              <a:t>faith</a:t>
            </a:r>
            <a:r>
              <a:rPr lang="it-IT" dirty="0"/>
              <a:t>, </a:t>
            </a:r>
            <a:r>
              <a:rPr lang="it-IT" dirty="0" err="1"/>
              <a:t>would</a:t>
            </a:r>
            <a:r>
              <a:rPr lang="it-IT" dirty="0"/>
              <a:t> be </a:t>
            </a:r>
            <a:r>
              <a:rPr lang="it-IT" dirty="0" err="1"/>
              <a:t>most</a:t>
            </a:r>
            <a:r>
              <a:rPr lang="it-IT" dirty="0"/>
              <a:t> </a:t>
            </a:r>
            <a:r>
              <a:rPr lang="it-IT" dirty="0" err="1"/>
              <a:t>likely</a:t>
            </a:r>
            <a:r>
              <a:rPr lang="it-IT" dirty="0"/>
              <a:t> to </a:t>
            </a:r>
            <a:r>
              <a:rPr lang="it-IT" dirty="0" err="1"/>
              <a:t>promote</a:t>
            </a:r>
            <a:r>
              <a:rPr lang="it-IT" dirty="0"/>
              <a:t> the success of the company for the benefit of </a:t>
            </a:r>
            <a:r>
              <a:rPr lang="it-IT" dirty="0" err="1"/>
              <a:t>its</a:t>
            </a:r>
            <a:r>
              <a:rPr lang="it-IT" dirty="0"/>
              <a:t> </a:t>
            </a:r>
            <a:r>
              <a:rPr lang="it-IT" dirty="0" err="1"/>
              <a:t>members</a:t>
            </a:r>
            <a:r>
              <a:rPr lang="it-IT" dirty="0"/>
              <a:t> </a:t>
            </a:r>
            <a:r>
              <a:rPr lang="it-IT" dirty="0" err="1"/>
              <a:t>as</a:t>
            </a:r>
            <a:r>
              <a:rPr lang="it-IT" dirty="0"/>
              <a:t> a </a:t>
            </a:r>
            <a:r>
              <a:rPr lang="it-IT" dirty="0" err="1"/>
              <a:t>whole</a:t>
            </a:r>
            <a:r>
              <a:rPr lang="it-IT" dirty="0"/>
              <a:t>, and in </a:t>
            </a:r>
            <a:r>
              <a:rPr lang="it-IT" dirty="0" err="1"/>
              <a:t>doing</a:t>
            </a:r>
            <a:r>
              <a:rPr lang="it-IT" dirty="0"/>
              <a:t> so </a:t>
            </a:r>
            <a:r>
              <a:rPr lang="it-IT" dirty="0" err="1"/>
              <a:t>have</a:t>
            </a:r>
            <a:r>
              <a:rPr lang="it-IT" dirty="0"/>
              <a:t> </a:t>
            </a:r>
            <a:r>
              <a:rPr lang="it-IT" dirty="0" err="1"/>
              <a:t>regard</a:t>
            </a:r>
            <a:r>
              <a:rPr lang="it-IT" dirty="0"/>
              <a:t> (</a:t>
            </a:r>
            <a:r>
              <a:rPr lang="it-IT" dirty="0" err="1"/>
              <a:t>amongst</a:t>
            </a:r>
            <a:r>
              <a:rPr lang="it-IT" dirty="0"/>
              <a:t> </a:t>
            </a:r>
            <a:r>
              <a:rPr lang="it-IT" dirty="0" err="1"/>
              <a:t>other</a:t>
            </a:r>
            <a:r>
              <a:rPr lang="it-IT" dirty="0"/>
              <a:t> </a:t>
            </a:r>
            <a:r>
              <a:rPr lang="it-IT" dirty="0" err="1"/>
              <a:t>matters</a:t>
            </a:r>
            <a:r>
              <a:rPr lang="it-IT" dirty="0"/>
              <a:t>) to—</a:t>
            </a:r>
          </a:p>
          <a:p>
            <a:pPr marL="45720" indent="0">
              <a:buNone/>
            </a:pPr>
            <a:r>
              <a:rPr lang="it-IT" dirty="0"/>
              <a:t>(a)the </a:t>
            </a:r>
            <a:r>
              <a:rPr lang="it-IT" dirty="0" err="1"/>
              <a:t>likely</a:t>
            </a:r>
            <a:r>
              <a:rPr lang="it-IT" dirty="0"/>
              <a:t> </a:t>
            </a:r>
            <a:r>
              <a:rPr lang="it-IT" dirty="0" err="1"/>
              <a:t>consequences</a:t>
            </a:r>
            <a:r>
              <a:rPr lang="it-IT" dirty="0"/>
              <a:t> of </a:t>
            </a:r>
            <a:r>
              <a:rPr lang="it-IT" dirty="0" err="1"/>
              <a:t>any</a:t>
            </a:r>
            <a:r>
              <a:rPr lang="it-IT" dirty="0"/>
              <a:t> </a:t>
            </a:r>
            <a:r>
              <a:rPr lang="it-IT" dirty="0" err="1"/>
              <a:t>decision</a:t>
            </a:r>
            <a:r>
              <a:rPr lang="it-IT" dirty="0"/>
              <a:t> in the long </a:t>
            </a:r>
            <a:r>
              <a:rPr lang="it-IT" dirty="0" err="1"/>
              <a:t>term</a:t>
            </a:r>
            <a:r>
              <a:rPr lang="it-IT" dirty="0"/>
              <a:t>,</a:t>
            </a:r>
          </a:p>
          <a:p>
            <a:pPr marL="45720" indent="0">
              <a:buNone/>
            </a:pPr>
            <a:r>
              <a:rPr lang="it-IT" dirty="0"/>
              <a:t>(b)the </a:t>
            </a:r>
            <a:r>
              <a:rPr lang="it-IT" dirty="0" err="1"/>
              <a:t>interests</a:t>
            </a:r>
            <a:r>
              <a:rPr lang="it-IT" dirty="0"/>
              <a:t> of the </a:t>
            </a:r>
            <a:r>
              <a:rPr lang="it-IT" dirty="0" err="1"/>
              <a:t>company's</a:t>
            </a:r>
            <a:r>
              <a:rPr lang="it-IT" dirty="0"/>
              <a:t> </a:t>
            </a:r>
            <a:r>
              <a:rPr lang="it-IT" dirty="0" err="1"/>
              <a:t>employees</a:t>
            </a:r>
            <a:r>
              <a:rPr lang="it-IT" dirty="0"/>
              <a:t>,</a:t>
            </a:r>
          </a:p>
          <a:p>
            <a:pPr marL="45720" indent="0">
              <a:buNone/>
            </a:pPr>
            <a:r>
              <a:rPr lang="it-IT" dirty="0"/>
              <a:t>(c)the </a:t>
            </a:r>
            <a:r>
              <a:rPr lang="it-IT" dirty="0" err="1"/>
              <a:t>need</a:t>
            </a:r>
            <a:r>
              <a:rPr lang="it-IT" dirty="0"/>
              <a:t> to </a:t>
            </a:r>
            <a:r>
              <a:rPr lang="it-IT" dirty="0" err="1"/>
              <a:t>foster</a:t>
            </a:r>
            <a:r>
              <a:rPr lang="it-IT" dirty="0"/>
              <a:t> the </a:t>
            </a:r>
            <a:r>
              <a:rPr lang="it-IT" dirty="0" err="1"/>
              <a:t>company's</a:t>
            </a:r>
            <a:r>
              <a:rPr lang="it-IT" dirty="0"/>
              <a:t> business </a:t>
            </a:r>
            <a:r>
              <a:rPr lang="it-IT" dirty="0" err="1"/>
              <a:t>relationships</a:t>
            </a:r>
            <a:r>
              <a:rPr lang="it-IT" dirty="0"/>
              <a:t> with </a:t>
            </a:r>
            <a:r>
              <a:rPr lang="it-IT" dirty="0" err="1"/>
              <a:t>suppliers</a:t>
            </a:r>
            <a:r>
              <a:rPr lang="it-IT" dirty="0"/>
              <a:t>, </a:t>
            </a:r>
            <a:r>
              <a:rPr lang="it-IT" dirty="0" err="1"/>
              <a:t>customers</a:t>
            </a:r>
            <a:r>
              <a:rPr lang="it-IT" dirty="0"/>
              <a:t> and </a:t>
            </a:r>
            <a:r>
              <a:rPr lang="it-IT" dirty="0" err="1"/>
              <a:t>others</a:t>
            </a:r>
            <a:r>
              <a:rPr lang="it-IT" dirty="0"/>
              <a:t>,</a:t>
            </a:r>
          </a:p>
          <a:p>
            <a:pPr marL="45720" indent="0">
              <a:buNone/>
            </a:pPr>
            <a:r>
              <a:rPr lang="it-IT" dirty="0"/>
              <a:t>(d)the impact of the </a:t>
            </a:r>
            <a:r>
              <a:rPr lang="it-IT" dirty="0" err="1"/>
              <a:t>company's</a:t>
            </a:r>
            <a:r>
              <a:rPr lang="it-IT" dirty="0"/>
              <a:t> </a:t>
            </a:r>
            <a:r>
              <a:rPr lang="it-IT" dirty="0" err="1"/>
              <a:t>operations</a:t>
            </a:r>
            <a:r>
              <a:rPr lang="it-IT" dirty="0"/>
              <a:t> on the community and the </a:t>
            </a:r>
            <a:r>
              <a:rPr lang="it-IT" dirty="0" err="1"/>
              <a:t>environment</a:t>
            </a:r>
            <a:r>
              <a:rPr lang="it-IT" dirty="0"/>
              <a:t>,</a:t>
            </a:r>
          </a:p>
          <a:p>
            <a:pPr marL="45720" indent="0">
              <a:buNone/>
            </a:pPr>
            <a:r>
              <a:rPr lang="it-IT" dirty="0"/>
              <a:t>(e)the </a:t>
            </a:r>
            <a:r>
              <a:rPr lang="it-IT" dirty="0" err="1"/>
              <a:t>desirability</a:t>
            </a:r>
            <a:r>
              <a:rPr lang="it-IT" dirty="0"/>
              <a:t> of the company </a:t>
            </a:r>
            <a:r>
              <a:rPr lang="it-IT" dirty="0" err="1"/>
              <a:t>maintaining</a:t>
            </a:r>
            <a:r>
              <a:rPr lang="it-IT" dirty="0"/>
              <a:t> a </a:t>
            </a:r>
            <a:r>
              <a:rPr lang="it-IT" dirty="0" err="1"/>
              <a:t>reputation</a:t>
            </a:r>
            <a:r>
              <a:rPr lang="it-IT" dirty="0"/>
              <a:t> for high </a:t>
            </a:r>
            <a:r>
              <a:rPr lang="it-IT" dirty="0" err="1"/>
              <a:t>standards</a:t>
            </a:r>
            <a:r>
              <a:rPr lang="it-IT" dirty="0"/>
              <a:t> of business </a:t>
            </a:r>
            <a:r>
              <a:rPr lang="it-IT" dirty="0" err="1"/>
              <a:t>conduct</a:t>
            </a:r>
            <a:r>
              <a:rPr lang="it-IT" dirty="0"/>
              <a:t>, and</a:t>
            </a:r>
          </a:p>
          <a:p>
            <a:pPr marL="45720" indent="0">
              <a:buNone/>
            </a:pPr>
            <a:r>
              <a:rPr lang="it-IT" dirty="0"/>
              <a:t>(</a:t>
            </a:r>
            <a:r>
              <a:rPr lang="it-IT" dirty="0" err="1"/>
              <a:t>f</a:t>
            </a:r>
            <a:r>
              <a:rPr lang="it-IT" dirty="0"/>
              <a:t>)the </a:t>
            </a:r>
            <a:r>
              <a:rPr lang="it-IT" dirty="0" err="1"/>
              <a:t>need</a:t>
            </a:r>
            <a:r>
              <a:rPr lang="it-IT" dirty="0"/>
              <a:t> to </a:t>
            </a:r>
            <a:r>
              <a:rPr lang="it-IT" dirty="0" err="1"/>
              <a:t>act</a:t>
            </a:r>
            <a:r>
              <a:rPr lang="it-IT" dirty="0"/>
              <a:t> </a:t>
            </a:r>
            <a:r>
              <a:rPr lang="it-IT" dirty="0" err="1"/>
              <a:t>fairly</a:t>
            </a:r>
            <a:r>
              <a:rPr lang="it-IT" dirty="0"/>
              <a:t> </a:t>
            </a:r>
            <a:r>
              <a:rPr lang="it-IT" dirty="0" err="1"/>
              <a:t>as</a:t>
            </a:r>
            <a:r>
              <a:rPr lang="it-IT" dirty="0"/>
              <a:t> </a:t>
            </a:r>
            <a:r>
              <a:rPr lang="it-IT" dirty="0" err="1"/>
              <a:t>between</a:t>
            </a:r>
            <a:r>
              <a:rPr lang="it-IT" dirty="0"/>
              <a:t> </a:t>
            </a:r>
            <a:r>
              <a:rPr lang="it-IT" dirty="0" err="1"/>
              <a:t>members</a:t>
            </a:r>
            <a:r>
              <a:rPr lang="it-IT" dirty="0"/>
              <a:t> of the company.</a:t>
            </a:r>
          </a:p>
          <a:p>
            <a:pPr marL="45720" indent="0">
              <a:buNone/>
            </a:pPr>
            <a:endParaRPr lang="it-IT" dirty="0"/>
          </a:p>
          <a:p>
            <a:pPr marL="45720" indent="0">
              <a:buNone/>
            </a:pPr>
            <a:r>
              <a:rPr lang="en-US" dirty="0"/>
              <a:t>Questa </a:t>
            </a:r>
            <a:r>
              <a:rPr lang="en-US" dirty="0" err="1"/>
              <a:t>regola</a:t>
            </a:r>
            <a:r>
              <a:rPr lang="en-US" dirty="0"/>
              <a:t> </a:t>
            </a:r>
            <a:r>
              <a:rPr lang="en-US" dirty="0" err="1"/>
              <a:t>risulta</a:t>
            </a:r>
            <a:r>
              <a:rPr lang="en-US" dirty="0"/>
              <a:t> </a:t>
            </a:r>
            <a:r>
              <a:rPr lang="en-US" dirty="0" err="1"/>
              <a:t>ispirata</a:t>
            </a:r>
            <a:r>
              <a:rPr lang="en-US" dirty="0"/>
              <a:t> ai </a:t>
            </a:r>
            <a:r>
              <a:rPr lang="en-US" dirty="0" err="1"/>
              <a:t>principi</a:t>
            </a:r>
            <a:r>
              <a:rPr lang="en-US" dirty="0"/>
              <a:t> </a:t>
            </a:r>
            <a:r>
              <a:rPr lang="en-US" dirty="0" err="1"/>
              <a:t>della</a:t>
            </a:r>
            <a:r>
              <a:rPr lang="en-US" dirty="0"/>
              <a:t> Enlightened shareholder value (ESV) </a:t>
            </a:r>
            <a:r>
              <a:rPr lang="en-US" dirty="0" err="1"/>
              <a:t>che</a:t>
            </a:r>
            <a:r>
              <a:rPr lang="en-US" dirty="0"/>
              <a:t> </a:t>
            </a:r>
            <a:r>
              <a:rPr lang="en-US" dirty="0" err="1"/>
              <a:t>mira</a:t>
            </a:r>
            <a:r>
              <a:rPr lang="en-US" dirty="0"/>
              <a:t> </a:t>
            </a:r>
            <a:r>
              <a:rPr lang="en-US" dirty="0" err="1"/>
              <a:t>alla</a:t>
            </a:r>
            <a:r>
              <a:rPr lang="en-US" dirty="0"/>
              <a:t> </a:t>
            </a:r>
            <a:r>
              <a:rPr lang="en-US" dirty="0" err="1"/>
              <a:t>promozione</a:t>
            </a:r>
            <a:r>
              <a:rPr lang="en-US" dirty="0"/>
              <a:t> del </a:t>
            </a:r>
            <a:r>
              <a:rPr lang="en-US" dirty="0" err="1"/>
              <a:t>benessere</a:t>
            </a:r>
            <a:r>
              <a:rPr lang="en-US" dirty="0"/>
              <a:t> </a:t>
            </a:r>
            <a:r>
              <a:rPr lang="en-US" dirty="0" err="1"/>
              <a:t>dei</a:t>
            </a:r>
            <a:r>
              <a:rPr lang="en-US" dirty="0"/>
              <a:t> </a:t>
            </a:r>
            <a:r>
              <a:rPr lang="en-US" dirty="0" err="1"/>
              <a:t>soci</a:t>
            </a:r>
            <a:r>
              <a:rPr lang="en-US" dirty="0"/>
              <a:t> in un contest di </a:t>
            </a:r>
            <a:r>
              <a:rPr lang="en-US" dirty="0" err="1"/>
              <a:t>lungo</a:t>
            </a:r>
            <a:r>
              <a:rPr lang="en-US" dirty="0"/>
              <a:t> </a:t>
            </a:r>
            <a:r>
              <a:rPr lang="en-US" dirty="0" err="1"/>
              <a:t>termine</a:t>
            </a:r>
            <a:r>
              <a:rPr lang="en-US" dirty="0"/>
              <a:t>, </a:t>
            </a:r>
            <a:r>
              <a:rPr lang="en-US" dirty="0" err="1"/>
              <a:t>promuovendo</a:t>
            </a:r>
            <a:r>
              <a:rPr lang="en-US" dirty="0"/>
              <a:t> una </a:t>
            </a:r>
            <a:r>
              <a:rPr lang="en-US" dirty="0" err="1"/>
              <a:t>crescita</a:t>
            </a:r>
            <a:r>
              <a:rPr lang="en-US" dirty="0"/>
              <a:t> </a:t>
            </a:r>
            <a:r>
              <a:rPr lang="en-US" dirty="0" err="1"/>
              <a:t>sostenibile</a:t>
            </a:r>
            <a:r>
              <a:rPr lang="en-US" dirty="0"/>
              <a:t>:: WILLIAMS, Enlightened shareholder value in the UK Company Act, in UNSW Law Journal, 2012, 360.</a:t>
            </a:r>
            <a:endParaRPr lang="it-IT" dirty="0"/>
          </a:p>
          <a:p>
            <a:endParaRPr lang="it-IT" dirty="0"/>
          </a:p>
        </p:txBody>
      </p:sp>
    </p:spTree>
    <p:extLst>
      <p:ext uri="{BB962C8B-B14F-4D97-AF65-F5344CB8AC3E}">
        <p14:creationId xmlns:p14="http://schemas.microsoft.com/office/powerpoint/2010/main" val="3625777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900865-3222-004F-B194-C88CA31645D8}"/>
              </a:ext>
            </a:extLst>
          </p:cNvPr>
          <p:cNvSpPr>
            <a:spLocks noGrp="1"/>
          </p:cNvSpPr>
          <p:nvPr>
            <p:ph type="title"/>
          </p:nvPr>
        </p:nvSpPr>
        <p:spPr/>
        <p:txBody>
          <a:bodyPr/>
          <a:lstStyle/>
          <a:p>
            <a:r>
              <a:rPr lang="it-IT" dirty="0"/>
              <a:t>La sostenibilità nella remunerazione degli amministratori</a:t>
            </a:r>
          </a:p>
        </p:txBody>
      </p:sp>
      <p:sp>
        <p:nvSpPr>
          <p:cNvPr id="3" name="Segnaposto contenuto 2">
            <a:extLst>
              <a:ext uri="{FF2B5EF4-FFF2-40B4-BE49-F238E27FC236}">
                <a16:creationId xmlns:a16="http://schemas.microsoft.com/office/drawing/2014/main" id="{0F5021FA-FAE1-A14C-AE7E-C0BDEBCCDCF3}"/>
              </a:ext>
            </a:extLst>
          </p:cNvPr>
          <p:cNvSpPr>
            <a:spLocks noGrp="1"/>
          </p:cNvSpPr>
          <p:nvPr>
            <p:ph idx="1"/>
          </p:nvPr>
        </p:nvSpPr>
        <p:spPr>
          <a:xfrm>
            <a:off x="680321" y="2336872"/>
            <a:ext cx="10523707" cy="4200561"/>
          </a:xfrm>
        </p:spPr>
        <p:txBody>
          <a:bodyPr>
            <a:normAutofit/>
          </a:bodyPr>
          <a:lstStyle/>
          <a:p>
            <a:pPr algn="just"/>
            <a:r>
              <a:rPr lang="it-IT" dirty="0"/>
              <a:t>Focus sulle politiche di remunerazione degli amministratori (società aperte e quotate).</a:t>
            </a:r>
          </a:p>
          <a:p>
            <a:pPr algn="just"/>
            <a:endParaRPr lang="it-IT" dirty="0"/>
          </a:p>
          <a:p>
            <a:pPr algn="just"/>
            <a:r>
              <a:rPr lang="it-IT" dirty="0"/>
              <a:t>L’approccio del passato: «</a:t>
            </a:r>
            <a:r>
              <a:rPr lang="it-IT" dirty="0" err="1"/>
              <a:t>never</a:t>
            </a:r>
            <a:r>
              <a:rPr lang="it-IT" dirty="0"/>
              <a:t> </a:t>
            </a:r>
            <a:r>
              <a:rPr lang="it-IT" dirty="0" err="1"/>
              <a:t>explain</a:t>
            </a:r>
            <a:r>
              <a:rPr lang="it-IT" dirty="0"/>
              <a:t>, </a:t>
            </a:r>
            <a:r>
              <a:rPr lang="it-IT" dirty="0" err="1"/>
              <a:t>never</a:t>
            </a:r>
            <a:r>
              <a:rPr lang="it-IT" dirty="0"/>
              <a:t> </a:t>
            </a:r>
            <a:r>
              <a:rPr lang="it-IT" dirty="0" err="1"/>
              <a:t>apoligize</a:t>
            </a:r>
            <a:r>
              <a:rPr lang="it-IT" dirty="0"/>
              <a:t>», informazioni riservate, «gossip».</a:t>
            </a:r>
          </a:p>
          <a:p>
            <a:pPr algn="just"/>
            <a:endParaRPr lang="it-IT" dirty="0"/>
          </a:p>
          <a:p>
            <a:pPr algn="just"/>
            <a:r>
              <a:rPr lang="it-IT" dirty="0"/>
              <a:t>Nel 1989 i capi delle sette principali banche statunitensi guadagnavano in media 2,8 milioni di dollari, ossia 97 volte la mediana del reddito familiare americano, mentre nel 2007 lo stipendio lordo era aumentato di 10 volte, arrivando a 26 milioni di dollari, vale a dire 516 volte la mediana (</a:t>
            </a:r>
            <a:r>
              <a:rPr lang="it-IT" cap="small" dirty="0" err="1"/>
              <a:t>Onado</a:t>
            </a:r>
            <a:r>
              <a:rPr lang="it-IT" dirty="0"/>
              <a:t>, </a:t>
            </a:r>
            <a:r>
              <a:rPr lang="it-IT" i="1" dirty="0"/>
              <a:t>Alla ricerca della banca perduta</a:t>
            </a:r>
            <a:r>
              <a:rPr lang="it-IT" dirty="0"/>
              <a:t>, Bologna, 2017) </a:t>
            </a:r>
            <a:endParaRPr lang="en-US" dirty="0"/>
          </a:p>
        </p:txBody>
      </p:sp>
    </p:spTree>
    <p:extLst>
      <p:ext uri="{BB962C8B-B14F-4D97-AF65-F5344CB8AC3E}">
        <p14:creationId xmlns:p14="http://schemas.microsoft.com/office/powerpoint/2010/main" val="6182252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268F99-15E8-D345-BD6A-7D3ED98E0CAA}"/>
              </a:ext>
            </a:extLst>
          </p:cNvPr>
          <p:cNvSpPr>
            <a:spLocks noGrp="1"/>
          </p:cNvSpPr>
          <p:nvPr>
            <p:ph type="title"/>
          </p:nvPr>
        </p:nvSpPr>
        <p:spPr/>
        <p:txBody>
          <a:bodyPr/>
          <a:lstStyle/>
          <a:p>
            <a:r>
              <a:rPr lang="it-IT" dirty="0"/>
              <a:t>Il legislatore nel frattempo…</a:t>
            </a:r>
          </a:p>
        </p:txBody>
      </p:sp>
      <p:sp>
        <p:nvSpPr>
          <p:cNvPr id="3" name="Segnaposto contenuto 2">
            <a:extLst>
              <a:ext uri="{FF2B5EF4-FFF2-40B4-BE49-F238E27FC236}">
                <a16:creationId xmlns:a16="http://schemas.microsoft.com/office/drawing/2014/main" id="{83034ED3-82F3-E647-A12F-9A9E03DE91EF}"/>
              </a:ext>
            </a:extLst>
          </p:cNvPr>
          <p:cNvSpPr>
            <a:spLocks noGrp="1"/>
          </p:cNvSpPr>
          <p:nvPr>
            <p:ph idx="1"/>
          </p:nvPr>
        </p:nvSpPr>
        <p:spPr/>
        <p:txBody>
          <a:bodyPr>
            <a:normAutofit/>
          </a:bodyPr>
          <a:lstStyle/>
          <a:p>
            <a:r>
              <a:rPr lang="en-US" dirty="0"/>
              <a:t>Art. 169 </a:t>
            </a:r>
            <a:r>
              <a:rPr lang="en-US" dirty="0" err="1"/>
              <a:t>Loi</a:t>
            </a:r>
            <a:r>
              <a:rPr lang="en-US" dirty="0"/>
              <a:t> </a:t>
            </a:r>
            <a:r>
              <a:rPr lang="en-US" dirty="0" err="1"/>
              <a:t>Pacte</a:t>
            </a:r>
            <a:r>
              <a:rPr lang="en-US" dirty="0"/>
              <a:t>, </a:t>
            </a:r>
            <a:r>
              <a:rPr lang="en-US" dirty="0" err="1"/>
              <a:t>loi</a:t>
            </a:r>
            <a:r>
              <a:rPr lang="en-US" dirty="0"/>
              <a:t> no. 486, 22 </a:t>
            </a:r>
            <a:r>
              <a:rPr lang="en-US" dirty="0" err="1"/>
              <a:t>maggio</a:t>
            </a:r>
            <a:r>
              <a:rPr lang="en-US" dirty="0"/>
              <a:t> 2019, </a:t>
            </a:r>
            <a:r>
              <a:rPr lang="en-US" dirty="0" err="1"/>
              <a:t>che</a:t>
            </a:r>
            <a:r>
              <a:rPr lang="en-US" dirty="0"/>
              <a:t> </a:t>
            </a:r>
            <a:r>
              <a:rPr lang="en-US" dirty="0" err="1"/>
              <a:t>modifica</a:t>
            </a:r>
            <a:r>
              <a:rPr lang="en-US" dirty="0"/>
              <a:t> </a:t>
            </a:r>
            <a:r>
              <a:rPr lang="en-US" dirty="0" err="1"/>
              <a:t>l’art</a:t>
            </a:r>
            <a:r>
              <a:rPr lang="en-US" dirty="0"/>
              <a:t>. 1833 del Civil Code: </a:t>
            </a:r>
          </a:p>
          <a:p>
            <a:endParaRPr lang="en-US" dirty="0"/>
          </a:p>
          <a:p>
            <a:r>
              <a:rPr lang="en-US" dirty="0"/>
              <a:t>"</a:t>
            </a:r>
            <a:r>
              <a:rPr lang="it-IT" dirty="0"/>
              <a:t> </a:t>
            </a:r>
            <a:r>
              <a:rPr lang="it-IT" dirty="0" err="1"/>
              <a:t>Toute</a:t>
            </a:r>
            <a:r>
              <a:rPr lang="it-IT" dirty="0"/>
              <a:t> </a:t>
            </a:r>
            <a:r>
              <a:rPr lang="it-IT" dirty="0" err="1"/>
              <a:t>société</a:t>
            </a:r>
            <a:r>
              <a:rPr lang="it-IT" dirty="0"/>
              <a:t> </a:t>
            </a:r>
            <a:r>
              <a:rPr lang="it-IT" dirty="0" err="1"/>
              <a:t>doit</a:t>
            </a:r>
            <a:r>
              <a:rPr lang="it-IT" dirty="0"/>
              <a:t> </a:t>
            </a:r>
            <a:r>
              <a:rPr lang="it-IT" dirty="0" err="1"/>
              <a:t>avoir</a:t>
            </a:r>
            <a:r>
              <a:rPr lang="it-IT" dirty="0"/>
              <a:t> un </a:t>
            </a:r>
            <a:r>
              <a:rPr lang="it-IT" dirty="0" err="1"/>
              <a:t>objet</a:t>
            </a:r>
            <a:r>
              <a:rPr lang="it-IT" dirty="0"/>
              <a:t> licite et </a:t>
            </a:r>
            <a:r>
              <a:rPr lang="it-IT" dirty="0" err="1"/>
              <a:t>être</a:t>
            </a:r>
            <a:r>
              <a:rPr lang="it-IT" dirty="0"/>
              <a:t> </a:t>
            </a:r>
            <a:r>
              <a:rPr lang="it-IT" dirty="0" err="1"/>
              <a:t>constituée</a:t>
            </a:r>
            <a:r>
              <a:rPr lang="it-IT" dirty="0"/>
              <a:t> </a:t>
            </a:r>
            <a:r>
              <a:rPr lang="it-IT" dirty="0" err="1"/>
              <a:t>dans</a:t>
            </a:r>
            <a:r>
              <a:rPr lang="it-IT" dirty="0"/>
              <a:t> l'</a:t>
            </a:r>
            <a:r>
              <a:rPr lang="it-IT" dirty="0" err="1"/>
              <a:t>intérêt</a:t>
            </a:r>
            <a:r>
              <a:rPr lang="it-IT" dirty="0"/>
              <a:t> </a:t>
            </a:r>
            <a:r>
              <a:rPr lang="it-IT" dirty="0" err="1"/>
              <a:t>commun</a:t>
            </a:r>
            <a:r>
              <a:rPr lang="it-IT" dirty="0"/>
              <a:t> </a:t>
            </a:r>
            <a:r>
              <a:rPr lang="it-IT" dirty="0" err="1"/>
              <a:t>des</a:t>
            </a:r>
            <a:r>
              <a:rPr lang="it-IT" dirty="0"/>
              <a:t> </a:t>
            </a:r>
            <a:r>
              <a:rPr lang="it-IT" dirty="0" err="1"/>
              <a:t>associés</a:t>
            </a:r>
            <a:r>
              <a:rPr lang="it-IT" dirty="0"/>
              <a:t>.</a:t>
            </a:r>
          </a:p>
          <a:p>
            <a:r>
              <a:rPr lang="it-IT" dirty="0"/>
              <a:t>La </a:t>
            </a:r>
            <a:r>
              <a:rPr lang="it-IT" dirty="0" err="1"/>
              <a:t>société</a:t>
            </a:r>
            <a:r>
              <a:rPr lang="it-IT" dirty="0"/>
              <a:t> est </a:t>
            </a:r>
            <a:r>
              <a:rPr lang="it-IT" dirty="0" err="1"/>
              <a:t>gérée</a:t>
            </a:r>
            <a:r>
              <a:rPr lang="it-IT" dirty="0"/>
              <a:t> </a:t>
            </a:r>
            <a:r>
              <a:rPr lang="it-IT" dirty="0" err="1"/>
              <a:t>dans</a:t>
            </a:r>
            <a:r>
              <a:rPr lang="it-IT" dirty="0"/>
              <a:t> son </a:t>
            </a:r>
            <a:r>
              <a:rPr lang="it-IT" dirty="0" err="1"/>
              <a:t>intérêt</a:t>
            </a:r>
            <a:r>
              <a:rPr lang="it-IT" dirty="0"/>
              <a:t> social, en </a:t>
            </a:r>
            <a:r>
              <a:rPr lang="it-IT" dirty="0" err="1"/>
              <a:t>prenant</a:t>
            </a:r>
            <a:r>
              <a:rPr lang="it-IT" dirty="0"/>
              <a:t> en </a:t>
            </a:r>
            <a:r>
              <a:rPr lang="it-IT" dirty="0" err="1"/>
              <a:t>considération</a:t>
            </a:r>
            <a:r>
              <a:rPr lang="it-IT" dirty="0"/>
              <a:t> </a:t>
            </a:r>
            <a:r>
              <a:rPr lang="it-IT" dirty="0" err="1"/>
              <a:t>les</a:t>
            </a:r>
            <a:r>
              <a:rPr lang="it-IT" dirty="0"/>
              <a:t> </a:t>
            </a:r>
            <a:r>
              <a:rPr lang="it-IT" dirty="0" err="1"/>
              <a:t>enjeux</a:t>
            </a:r>
            <a:r>
              <a:rPr lang="it-IT" dirty="0"/>
              <a:t> </a:t>
            </a:r>
            <a:r>
              <a:rPr lang="it-IT" dirty="0" err="1"/>
              <a:t>sociaux</a:t>
            </a:r>
            <a:r>
              <a:rPr lang="it-IT" dirty="0"/>
              <a:t> et </a:t>
            </a:r>
            <a:r>
              <a:rPr lang="it-IT" dirty="0" err="1"/>
              <a:t>environnementaux</a:t>
            </a:r>
            <a:r>
              <a:rPr lang="it-IT" dirty="0"/>
              <a:t> de son </a:t>
            </a:r>
            <a:r>
              <a:rPr lang="it-IT" dirty="0" err="1"/>
              <a:t>activité</a:t>
            </a:r>
            <a:r>
              <a:rPr lang="it-IT" dirty="0"/>
              <a:t>.</a:t>
            </a:r>
          </a:p>
          <a:p>
            <a:endParaRPr lang="it-IT" dirty="0"/>
          </a:p>
          <a:p>
            <a:endParaRPr lang="it-IT" dirty="0"/>
          </a:p>
        </p:txBody>
      </p:sp>
    </p:spTree>
    <p:extLst>
      <p:ext uri="{BB962C8B-B14F-4D97-AF65-F5344CB8AC3E}">
        <p14:creationId xmlns:p14="http://schemas.microsoft.com/office/powerpoint/2010/main" val="36750500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268F99-15E8-D345-BD6A-7D3ED98E0CAA}"/>
              </a:ext>
            </a:extLst>
          </p:cNvPr>
          <p:cNvSpPr>
            <a:spLocks noGrp="1"/>
          </p:cNvSpPr>
          <p:nvPr>
            <p:ph type="title"/>
          </p:nvPr>
        </p:nvSpPr>
        <p:spPr/>
        <p:txBody>
          <a:bodyPr/>
          <a:lstStyle/>
          <a:p>
            <a:r>
              <a:rPr lang="it-IT" dirty="0"/>
              <a:t>Il legislatore nel frattempo…</a:t>
            </a:r>
          </a:p>
        </p:txBody>
      </p:sp>
      <p:sp>
        <p:nvSpPr>
          <p:cNvPr id="3" name="Segnaposto contenuto 2">
            <a:extLst>
              <a:ext uri="{FF2B5EF4-FFF2-40B4-BE49-F238E27FC236}">
                <a16:creationId xmlns:a16="http://schemas.microsoft.com/office/drawing/2014/main" id="{83034ED3-82F3-E647-A12F-9A9E03DE91EF}"/>
              </a:ext>
            </a:extLst>
          </p:cNvPr>
          <p:cNvSpPr>
            <a:spLocks noGrp="1"/>
          </p:cNvSpPr>
          <p:nvPr>
            <p:ph idx="1"/>
          </p:nvPr>
        </p:nvSpPr>
        <p:spPr/>
        <p:txBody>
          <a:bodyPr>
            <a:normAutofit/>
          </a:bodyPr>
          <a:lstStyle/>
          <a:p>
            <a:r>
              <a:rPr lang="it-IT" dirty="0"/>
              <a:t>Art. 1835:</a:t>
            </a:r>
          </a:p>
          <a:p>
            <a:pPr marL="0" indent="0">
              <a:buNone/>
            </a:pPr>
            <a:r>
              <a:rPr lang="it-IT" dirty="0"/>
              <a:t>«</a:t>
            </a:r>
            <a:r>
              <a:rPr lang="it-IT" dirty="0" err="1"/>
              <a:t>Les</a:t>
            </a:r>
            <a:r>
              <a:rPr lang="it-IT" dirty="0"/>
              <a:t> </a:t>
            </a:r>
            <a:r>
              <a:rPr lang="it-IT" dirty="0" err="1"/>
              <a:t>statuts</a:t>
            </a:r>
            <a:r>
              <a:rPr lang="it-IT" dirty="0"/>
              <a:t> </a:t>
            </a:r>
            <a:r>
              <a:rPr lang="it-IT" dirty="0" err="1"/>
              <a:t>doivent</a:t>
            </a:r>
            <a:r>
              <a:rPr lang="it-IT" dirty="0"/>
              <a:t> </a:t>
            </a:r>
            <a:r>
              <a:rPr lang="it-IT" dirty="0" err="1"/>
              <a:t>être</a:t>
            </a:r>
            <a:r>
              <a:rPr lang="it-IT" dirty="0"/>
              <a:t> </a:t>
            </a:r>
            <a:r>
              <a:rPr lang="it-IT" dirty="0" err="1"/>
              <a:t>établis</a:t>
            </a:r>
            <a:r>
              <a:rPr lang="it-IT" dirty="0"/>
              <a:t> par </a:t>
            </a:r>
            <a:r>
              <a:rPr lang="it-IT" dirty="0" err="1"/>
              <a:t>écrit</a:t>
            </a:r>
            <a:r>
              <a:rPr lang="it-IT" dirty="0"/>
              <a:t>. </a:t>
            </a:r>
            <a:r>
              <a:rPr lang="it-IT" dirty="0" err="1"/>
              <a:t>Ils</a:t>
            </a:r>
            <a:r>
              <a:rPr lang="it-IT" dirty="0"/>
              <a:t> </a:t>
            </a:r>
            <a:r>
              <a:rPr lang="it-IT" dirty="0" err="1"/>
              <a:t>déterminent</a:t>
            </a:r>
            <a:r>
              <a:rPr lang="it-IT" dirty="0"/>
              <a:t>, </a:t>
            </a:r>
            <a:r>
              <a:rPr lang="it-IT" dirty="0" err="1"/>
              <a:t>outre</a:t>
            </a:r>
            <a:r>
              <a:rPr lang="it-IT" dirty="0"/>
              <a:t> </a:t>
            </a:r>
            <a:r>
              <a:rPr lang="it-IT" dirty="0" err="1"/>
              <a:t>les</a:t>
            </a:r>
            <a:r>
              <a:rPr lang="it-IT" dirty="0"/>
              <a:t> </a:t>
            </a:r>
            <a:r>
              <a:rPr lang="it-IT" dirty="0" err="1"/>
              <a:t>apports</a:t>
            </a:r>
            <a:r>
              <a:rPr lang="it-IT" dirty="0"/>
              <a:t> de </a:t>
            </a:r>
            <a:r>
              <a:rPr lang="it-IT" dirty="0" err="1"/>
              <a:t>chaque</a:t>
            </a:r>
            <a:r>
              <a:rPr lang="it-IT" dirty="0"/>
              <a:t> </a:t>
            </a:r>
            <a:r>
              <a:rPr lang="it-IT" dirty="0" err="1"/>
              <a:t>associé</a:t>
            </a:r>
            <a:r>
              <a:rPr lang="it-IT" dirty="0"/>
              <a:t>, la forme, l'</a:t>
            </a:r>
            <a:r>
              <a:rPr lang="it-IT" dirty="0" err="1"/>
              <a:t>objet</a:t>
            </a:r>
            <a:r>
              <a:rPr lang="it-IT" dirty="0"/>
              <a:t>, l'</a:t>
            </a:r>
            <a:r>
              <a:rPr lang="it-IT" dirty="0" err="1"/>
              <a:t>appellation</a:t>
            </a:r>
            <a:r>
              <a:rPr lang="it-IT" dirty="0"/>
              <a:t>, le </a:t>
            </a:r>
            <a:r>
              <a:rPr lang="it-IT" dirty="0" err="1"/>
              <a:t>siège</a:t>
            </a:r>
            <a:r>
              <a:rPr lang="it-IT" dirty="0"/>
              <a:t> social, le capital social, la </a:t>
            </a:r>
            <a:r>
              <a:rPr lang="it-IT" dirty="0" err="1"/>
              <a:t>durée</a:t>
            </a:r>
            <a:r>
              <a:rPr lang="it-IT" dirty="0"/>
              <a:t> de la </a:t>
            </a:r>
            <a:r>
              <a:rPr lang="it-IT" dirty="0" err="1"/>
              <a:t>société</a:t>
            </a:r>
            <a:r>
              <a:rPr lang="it-IT" dirty="0"/>
              <a:t> et </a:t>
            </a:r>
            <a:r>
              <a:rPr lang="it-IT" dirty="0" err="1"/>
              <a:t>les</a:t>
            </a:r>
            <a:r>
              <a:rPr lang="it-IT" dirty="0"/>
              <a:t> </a:t>
            </a:r>
            <a:r>
              <a:rPr lang="it-IT" dirty="0" err="1"/>
              <a:t>modalités</a:t>
            </a:r>
            <a:r>
              <a:rPr lang="it-IT" dirty="0"/>
              <a:t> de son </a:t>
            </a:r>
            <a:r>
              <a:rPr lang="it-IT" dirty="0" err="1"/>
              <a:t>fonctionnement</a:t>
            </a:r>
            <a:r>
              <a:rPr lang="it-IT" dirty="0"/>
              <a:t>. </a:t>
            </a:r>
          </a:p>
          <a:p>
            <a:pPr marL="0" indent="0">
              <a:buNone/>
            </a:pPr>
            <a:r>
              <a:rPr lang="it-IT" dirty="0" err="1"/>
              <a:t>Les</a:t>
            </a:r>
            <a:r>
              <a:rPr lang="it-IT" dirty="0"/>
              <a:t> </a:t>
            </a:r>
            <a:r>
              <a:rPr lang="it-IT" dirty="0" err="1"/>
              <a:t>statuts</a:t>
            </a:r>
            <a:r>
              <a:rPr lang="it-IT" dirty="0"/>
              <a:t> </a:t>
            </a:r>
            <a:r>
              <a:rPr lang="it-IT" dirty="0" err="1"/>
              <a:t>peuvent</a:t>
            </a:r>
            <a:r>
              <a:rPr lang="it-IT" dirty="0"/>
              <a:t> </a:t>
            </a:r>
            <a:r>
              <a:rPr lang="it-IT" dirty="0" err="1"/>
              <a:t>préciser</a:t>
            </a:r>
            <a:r>
              <a:rPr lang="it-IT" dirty="0"/>
              <a:t> </a:t>
            </a:r>
            <a:r>
              <a:rPr lang="it-IT" u="sng" dirty="0"/>
              <a:t>une </a:t>
            </a:r>
            <a:r>
              <a:rPr lang="it-IT" u="sng" dirty="0" err="1"/>
              <a:t>raison</a:t>
            </a:r>
            <a:r>
              <a:rPr lang="it-IT" u="sng" dirty="0"/>
              <a:t> d'</a:t>
            </a:r>
            <a:r>
              <a:rPr lang="it-IT" u="sng" dirty="0" err="1"/>
              <a:t>être</a:t>
            </a:r>
            <a:r>
              <a:rPr lang="it-IT" dirty="0"/>
              <a:t>, </a:t>
            </a:r>
            <a:r>
              <a:rPr lang="it-IT" dirty="0" err="1"/>
              <a:t>constituée</a:t>
            </a:r>
            <a:r>
              <a:rPr lang="it-IT" dirty="0"/>
              <a:t> </a:t>
            </a:r>
            <a:r>
              <a:rPr lang="it-IT" dirty="0" err="1"/>
              <a:t>des</a:t>
            </a:r>
            <a:r>
              <a:rPr lang="it-IT" dirty="0"/>
              <a:t> </a:t>
            </a:r>
            <a:r>
              <a:rPr lang="it-IT" dirty="0" err="1"/>
              <a:t>principes</a:t>
            </a:r>
            <a:r>
              <a:rPr lang="it-IT" dirty="0"/>
              <a:t> dont la </a:t>
            </a:r>
            <a:r>
              <a:rPr lang="it-IT" dirty="0" err="1"/>
              <a:t>société</a:t>
            </a:r>
            <a:r>
              <a:rPr lang="it-IT" dirty="0"/>
              <a:t> se dote et pour le </a:t>
            </a:r>
            <a:r>
              <a:rPr lang="it-IT" dirty="0" err="1"/>
              <a:t>respect</a:t>
            </a:r>
            <a:r>
              <a:rPr lang="it-IT" dirty="0"/>
              <a:t> </a:t>
            </a:r>
            <a:r>
              <a:rPr lang="it-IT" dirty="0" err="1"/>
              <a:t>desquels</a:t>
            </a:r>
            <a:r>
              <a:rPr lang="it-IT" dirty="0"/>
              <a:t> elle </a:t>
            </a:r>
            <a:r>
              <a:rPr lang="it-IT" dirty="0" err="1"/>
              <a:t>entend</a:t>
            </a:r>
            <a:r>
              <a:rPr lang="it-IT" dirty="0"/>
              <a:t> </a:t>
            </a:r>
            <a:r>
              <a:rPr lang="it-IT" dirty="0" err="1"/>
              <a:t>affecter</a:t>
            </a:r>
            <a:r>
              <a:rPr lang="it-IT" dirty="0"/>
              <a:t> </a:t>
            </a:r>
            <a:r>
              <a:rPr lang="it-IT" dirty="0" err="1"/>
              <a:t>des</a:t>
            </a:r>
            <a:r>
              <a:rPr lang="it-IT" dirty="0"/>
              <a:t> </a:t>
            </a:r>
            <a:r>
              <a:rPr lang="it-IT" dirty="0" err="1"/>
              <a:t>moyens</a:t>
            </a:r>
            <a:r>
              <a:rPr lang="it-IT" dirty="0"/>
              <a:t> </a:t>
            </a:r>
            <a:r>
              <a:rPr lang="it-IT" dirty="0" err="1"/>
              <a:t>dans</a:t>
            </a:r>
            <a:r>
              <a:rPr lang="it-IT" dirty="0"/>
              <a:t> la </a:t>
            </a:r>
            <a:r>
              <a:rPr lang="it-IT" dirty="0" err="1"/>
              <a:t>réalisation</a:t>
            </a:r>
            <a:r>
              <a:rPr lang="it-IT" dirty="0"/>
              <a:t> de son </a:t>
            </a:r>
            <a:r>
              <a:rPr lang="it-IT" dirty="0" err="1"/>
              <a:t>activité</a:t>
            </a:r>
            <a:r>
              <a:rPr lang="it-IT" dirty="0"/>
              <a:t>».</a:t>
            </a:r>
          </a:p>
          <a:p>
            <a:endParaRPr lang="it-IT" dirty="0"/>
          </a:p>
        </p:txBody>
      </p:sp>
    </p:spTree>
    <p:extLst>
      <p:ext uri="{BB962C8B-B14F-4D97-AF65-F5344CB8AC3E}">
        <p14:creationId xmlns:p14="http://schemas.microsoft.com/office/powerpoint/2010/main" val="9651703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268F99-15E8-D345-BD6A-7D3ED98E0CAA}"/>
              </a:ext>
            </a:extLst>
          </p:cNvPr>
          <p:cNvSpPr>
            <a:spLocks noGrp="1"/>
          </p:cNvSpPr>
          <p:nvPr>
            <p:ph type="title"/>
          </p:nvPr>
        </p:nvSpPr>
        <p:spPr/>
        <p:txBody>
          <a:bodyPr/>
          <a:lstStyle/>
          <a:p>
            <a:r>
              <a:rPr lang="it-IT" dirty="0"/>
              <a:t>E poi il legislatore italiano…</a:t>
            </a:r>
          </a:p>
        </p:txBody>
      </p:sp>
      <p:sp>
        <p:nvSpPr>
          <p:cNvPr id="3" name="Segnaposto contenuto 2">
            <a:extLst>
              <a:ext uri="{FF2B5EF4-FFF2-40B4-BE49-F238E27FC236}">
                <a16:creationId xmlns:a16="http://schemas.microsoft.com/office/drawing/2014/main" id="{83034ED3-82F3-E647-A12F-9A9E03DE91EF}"/>
              </a:ext>
            </a:extLst>
          </p:cNvPr>
          <p:cNvSpPr>
            <a:spLocks noGrp="1"/>
          </p:cNvSpPr>
          <p:nvPr>
            <p:ph idx="1"/>
          </p:nvPr>
        </p:nvSpPr>
        <p:spPr/>
        <p:txBody>
          <a:bodyPr>
            <a:normAutofit/>
          </a:bodyPr>
          <a:lstStyle/>
          <a:p>
            <a:pPr>
              <a:buFontTx/>
              <a:buChar char="-"/>
            </a:pPr>
            <a:r>
              <a:rPr lang="it-IT" dirty="0"/>
              <a:t>Impresa sociale, in cui gli interessi degli stakeholder acquisiscono un ruolo essenziale, dal momento che l’attività imprenditoriale di interesse generale è condotta in modo costante per scopi civici, di utilità sociale e solidarietà.  </a:t>
            </a:r>
          </a:p>
          <a:p>
            <a:pPr>
              <a:buFontTx/>
              <a:buChar char="-"/>
            </a:pPr>
            <a:r>
              <a:rPr lang="it-IT" dirty="0"/>
              <a:t>Gli interessi degli stakeholder sono tutelati per mezzo di una gestione responsabile e trasparente che promuova “il più ampio coinvolgimento dei lavoratori, degli utenti e di altri soggetti interessati alle loro attività” (art. 1, primo comma, e art. 11).</a:t>
            </a:r>
          </a:p>
          <a:p>
            <a:pPr marL="45720" indent="0">
              <a:buNone/>
            </a:pPr>
            <a:endParaRPr lang="en-US" dirty="0"/>
          </a:p>
        </p:txBody>
      </p:sp>
    </p:spTree>
    <p:extLst>
      <p:ext uri="{BB962C8B-B14F-4D97-AF65-F5344CB8AC3E}">
        <p14:creationId xmlns:p14="http://schemas.microsoft.com/office/powerpoint/2010/main" val="22834487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268F99-15E8-D345-BD6A-7D3ED98E0CAA}"/>
              </a:ext>
            </a:extLst>
          </p:cNvPr>
          <p:cNvSpPr>
            <a:spLocks noGrp="1"/>
          </p:cNvSpPr>
          <p:nvPr>
            <p:ph type="title"/>
          </p:nvPr>
        </p:nvSpPr>
        <p:spPr/>
        <p:txBody>
          <a:bodyPr/>
          <a:lstStyle/>
          <a:p>
            <a:r>
              <a:rPr lang="it-IT" dirty="0"/>
              <a:t>E poi il legislatore italiano…</a:t>
            </a:r>
          </a:p>
        </p:txBody>
      </p:sp>
      <p:sp>
        <p:nvSpPr>
          <p:cNvPr id="3" name="Segnaposto contenuto 2">
            <a:extLst>
              <a:ext uri="{FF2B5EF4-FFF2-40B4-BE49-F238E27FC236}">
                <a16:creationId xmlns:a16="http://schemas.microsoft.com/office/drawing/2014/main" id="{83034ED3-82F3-E647-A12F-9A9E03DE91EF}"/>
              </a:ext>
            </a:extLst>
          </p:cNvPr>
          <p:cNvSpPr>
            <a:spLocks noGrp="1"/>
          </p:cNvSpPr>
          <p:nvPr>
            <p:ph idx="1"/>
          </p:nvPr>
        </p:nvSpPr>
        <p:spPr/>
        <p:txBody>
          <a:bodyPr>
            <a:normAutofit/>
          </a:bodyPr>
          <a:lstStyle/>
          <a:p>
            <a:pPr>
              <a:buFontTx/>
              <a:buChar char="-"/>
            </a:pPr>
            <a:r>
              <a:rPr lang="it-IT" dirty="0"/>
              <a:t>Società benefit: </a:t>
            </a:r>
          </a:p>
          <a:p>
            <a:pPr>
              <a:buFontTx/>
              <a:buChar char="-"/>
            </a:pPr>
            <a:r>
              <a:rPr lang="it-IT" dirty="0"/>
              <a:t>Anche qui l’elemento qualificante è il modo di operare, posto che la stessa definizione contenuta nel comma 376 della Legge di Stabilità 2016 fa riferimento a modalità responsabili, sostenibili e trasparenti “nei confronti di persone, comunità, territori e ambiente, beni ed attività culturali e sociali, enti e associazioni ed altri portatori di interesse”. </a:t>
            </a:r>
          </a:p>
          <a:p>
            <a:pPr>
              <a:buFontTx/>
              <a:buChar char="-"/>
            </a:pPr>
            <a:endParaRPr lang="it-IT" dirty="0"/>
          </a:p>
          <a:p>
            <a:pPr>
              <a:buFontTx/>
              <a:buChar char="-"/>
            </a:pPr>
            <a:r>
              <a:rPr lang="it-IT" dirty="0"/>
              <a:t>Le predette finalità sono perseguite, senza che vi sia la previsione di alcuna deroga alla disciplina dei tipi sociali, mediante una gestione volta al “bilanciamento con l’interesse dei soci e con l’interesse di coloro sui quali l’attività possa avere un impatto” (comma 377)</a:t>
            </a:r>
            <a:r>
              <a:rPr lang="it-IT" baseline="30000" dirty="0"/>
              <a:t> </a:t>
            </a:r>
            <a:r>
              <a:rPr lang="it-IT" dirty="0"/>
              <a:t> </a:t>
            </a:r>
          </a:p>
          <a:p>
            <a:pPr>
              <a:buFontTx/>
              <a:buChar char="-"/>
            </a:pPr>
            <a:endParaRPr lang="it-IT" dirty="0"/>
          </a:p>
          <a:p>
            <a:pPr>
              <a:buFontTx/>
              <a:buChar char="-"/>
            </a:pPr>
            <a:endParaRPr lang="it-IT" dirty="0"/>
          </a:p>
        </p:txBody>
      </p:sp>
    </p:spTree>
    <p:extLst>
      <p:ext uri="{BB962C8B-B14F-4D97-AF65-F5344CB8AC3E}">
        <p14:creationId xmlns:p14="http://schemas.microsoft.com/office/powerpoint/2010/main" val="24120190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268F99-15E8-D345-BD6A-7D3ED98E0CAA}"/>
              </a:ext>
            </a:extLst>
          </p:cNvPr>
          <p:cNvSpPr>
            <a:spLocks noGrp="1"/>
          </p:cNvSpPr>
          <p:nvPr>
            <p:ph type="title"/>
          </p:nvPr>
        </p:nvSpPr>
        <p:spPr/>
        <p:txBody>
          <a:bodyPr/>
          <a:lstStyle/>
          <a:p>
            <a:r>
              <a:rPr lang="it-IT" dirty="0"/>
              <a:t>E poi il legislatore italiano…</a:t>
            </a:r>
          </a:p>
        </p:txBody>
      </p:sp>
      <p:sp>
        <p:nvSpPr>
          <p:cNvPr id="3" name="Segnaposto contenuto 2">
            <a:extLst>
              <a:ext uri="{FF2B5EF4-FFF2-40B4-BE49-F238E27FC236}">
                <a16:creationId xmlns:a16="http://schemas.microsoft.com/office/drawing/2014/main" id="{83034ED3-82F3-E647-A12F-9A9E03DE91EF}"/>
              </a:ext>
            </a:extLst>
          </p:cNvPr>
          <p:cNvSpPr>
            <a:spLocks noGrp="1"/>
          </p:cNvSpPr>
          <p:nvPr>
            <p:ph idx="1"/>
          </p:nvPr>
        </p:nvSpPr>
        <p:spPr>
          <a:xfrm>
            <a:off x="680321" y="2336873"/>
            <a:ext cx="10281969" cy="3599316"/>
          </a:xfrm>
        </p:spPr>
        <p:txBody>
          <a:bodyPr>
            <a:normAutofit/>
          </a:bodyPr>
          <a:lstStyle/>
          <a:p>
            <a:pPr>
              <a:buFontTx/>
              <a:buChar char="-"/>
            </a:pPr>
            <a:r>
              <a:rPr lang="en-US" dirty="0"/>
              <a:t>Non-financial information (</a:t>
            </a:r>
            <a:r>
              <a:rPr lang="en-US" dirty="0" err="1"/>
              <a:t>d.lgs</a:t>
            </a:r>
            <a:r>
              <a:rPr lang="en-US" dirty="0"/>
              <a:t>. 30 </a:t>
            </a:r>
            <a:r>
              <a:rPr lang="en-US" dirty="0" err="1"/>
              <a:t>dicembre</a:t>
            </a:r>
            <a:r>
              <a:rPr lang="en-US" dirty="0"/>
              <a:t> 2016, n. 254).</a:t>
            </a:r>
          </a:p>
          <a:p>
            <a:pPr marL="0" indent="0">
              <a:buNone/>
            </a:pPr>
            <a:r>
              <a:rPr lang="it-IT" dirty="0"/>
              <a:t>Il perseguimento di interessi ulteriori rispetto a quelli dei soci è preso, inoltre, in considerazione dalle disposizioni in materia di informazioni non finanziarie (d.lgs. 30 dicembre 2016, n. 254, in attuazione della direttiva 2014/95/UE), che impongono una dichiarazione individuale o consolidata “di carattere non finanziario” agli enti di interesse pubblico, dei quali fanno parte anche le società quotate (art. 16 d.lgs. 27 gennaio 2010, n. 39), che superino determinati requisiti dimensionali. </a:t>
            </a:r>
          </a:p>
        </p:txBody>
      </p:sp>
    </p:spTree>
    <p:extLst>
      <p:ext uri="{BB962C8B-B14F-4D97-AF65-F5344CB8AC3E}">
        <p14:creationId xmlns:p14="http://schemas.microsoft.com/office/powerpoint/2010/main" val="41548980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268F99-15E8-D345-BD6A-7D3ED98E0CAA}"/>
              </a:ext>
            </a:extLst>
          </p:cNvPr>
          <p:cNvSpPr>
            <a:spLocks noGrp="1"/>
          </p:cNvSpPr>
          <p:nvPr>
            <p:ph type="title"/>
          </p:nvPr>
        </p:nvSpPr>
        <p:spPr/>
        <p:txBody>
          <a:bodyPr/>
          <a:lstStyle/>
          <a:p>
            <a:r>
              <a:rPr lang="it-IT" dirty="0"/>
              <a:t>….</a:t>
            </a:r>
            <a:r>
              <a:rPr lang="it-IT" dirty="0" err="1"/>
              <a:t>meantime</a:t>
            </a:r>
            <a:r>
              <a:rPr lang="it-IT" dirty="0"/>
              <a:t>, the </a:t>
            </a:r>
            <a:r>
              <a:rPr lang="it-IT" dirty="0" err="1"/>
              <a:t>Italian</a:t>
            </a:r>
            <a:r>
              <a:rPr lang="it-IT" dirty="0"/>
              <a:t> </a:t>
            </a:r>
            <a:r>
              <a:rPr lang="it-IT" dirty="0" err="1"/>
              <a:t>Lawmaker</a:t>
            </a:r>
            <a:r>
              <a:rPr lang="it-IT" dirty="0"/>
              <a:t>…</a:t>
            </a:r>
          </a:p>
        </p:txBody>
      </p:sp>
      <p:sp>
        <p:nvSpPr>
          <p:cNvPr id="3" name="Segnaposto contenuto 2">
            <a:extLst>
              <a:ext uri="{FF2B5EF4-FFF2-40B4-BE49-F238E27FC236}">
                <a16:creationId xmlns:a16="http://schemas.microsoft.com/office/drawing/2014/main" id="{83034ED3-82F3-E647-A12F-9A9E03DE91EF}"/>
              </a:ext>
            </a:extLst>
          </p:cNvPr>
          <p:cNvSpPr>
            <a:spLocks noGrp="1"/>
          </p:cNvSpPr>
          <p:nvPr>
            <p:ph idx="1"/>
          </p:nvPr>
        </p:nvSpPr>
        <p:spPr>
          <a:xfrm>
            <a:off x="680321" y="2336872"/>
            <a:ext cx="10281969" cy="4011375"/>
          </a:xfrm>
        </p:spPr>
        <p:txBody>
          <a:bodyPr>
            <a:normAutofit fontScale="92500" lnSpcReduction="10000"/>
          </a:bodyPr>
          <a:lstStyle/>
          <a:p>
            <a:pPr>
              <a:buFontTx/>
              <a:buChar char="-"/>
            </a:pPr>
            <a:r>
              <a:rPr lang="en-US" dirty="0"/>
              <a:t>Non-financial information (</a:t>
            </a:r>
            <a:r>
              <a:rPr lang="en-US" dirty="0" err="1"/>
              <a:t>d.lgs</a:t>
            </a:r>
            <a:r>
              <a:rPr lang="en-US" dirty="0"/>
              <a:t>. 30 </a:t>
            </a:r>
            <a:r>
              <a:rPr lang="en-US" dirty="0" err="1"/>
              <a:t>dicembre</a:t>
            </a:r>
            <a:r>
              <a:rPr lang="en-US" dirty="0"/>
              <a:t> 2016, n. 254).</a:t>
            </a:r>
          </a:p>
          <a:p>
            <a:pPr marL="0" indent="0">
              <a:buNone/>
            </a:pPr>
            <a:endParaRPr lang="en-US" dirty="0"/>
          </a:p>
          <a:p>
            <a:pPr marL="0" indent="0">
              <a:buNone/>
            </a:pPr>
            <a:r>
              <a:rPr lang="it-IT" dirty="0"/>
              <a:t>Con la modifica introdotta dalla l. 30 dicembre 2018, n. 145, c.d. Legge Stabilità 2019 (art. 1, comma 1073), nella Relazione sulla remunerazione devono essere indicate “le specifiche modalità di gestione” dei rischi connessi ai temi indicati nella legge, </a:t>
            </a:r>
          </a:p>
          <a:p>
            <a:pPr marL="0" indent="0">
              <a:buNone/>
            </a:pPr>
            <a:r>
              <a:rPr lang="it-IT" dirty="0"/>
              <a:t>con l’effetto che la trasparenza deve riguardare non solo l’identificazione dei rischi, ad esempio ambientali o sociali, ma anche </a:t>
            </a:r>
            <a:r>
              <a:rPr lang="it-IT" u="sng" dirty="0"/>
              <a:t>le iniziative e le attività </a:t>
            </a:r>
            <a:r>
              <a:rPr lang="it-IT" dirty="0"/>
              <a:t>predisposte per prevenire e affrontare gli stessi. </a:t>
            </a:r>
          </a:p>
          <a:p>
            <a:pPr marL="0" indent="0">
              <a:buNone/>
            </a:pPr>
            <a:r>
              <a:rPr lang="it-IT" dirty="0"/>
              <a:t>Si può, dunque, ritenere che la disciplina in materia di rendicontazione non finanziaria, pur non introducendo alcun obbligo in merito al perseguimento di interessi ulteriori rispetto alla massimizzazione del profitto, vada ad incidere indirettamente sul contenuto della gestione, con riferimento alla necessità di prevedere e prevenire i rischi, connessi a determinati temi di interesse generale, che derivano dall’attività d’impresa. </a:t>
            </a:r>
          </a:p>
          <a:p>
            <a:pPr marL="0" indent="0">
              <a:buNone/>
            </a:pPr>
            <a:endParaRPr lang="it-IT" dirty="0"/>
          </a:p>
        </p:txBody>
      </p:sp>
    </p:spTree>
    <p:extLst>
      <p:ext uri="{BB962C8B-B14F-4D97-AF65-F5344CB8AC3E}">
        <p14:creationId xmlns:p14="http://schemas.microsoft.com/office/powerpoint/2010/main" val="9159606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268F99-15E8-D345-BD6A-7D3ED98E0CAA}"/>
              </a:ext>
            </a:extLst>
          </p:cNvPr>
          <p:cNvSpPr>
            <a:spLocks noGrp="1"/>
          </p:cNvSpPr>
          <p:nvPr>
            <p:ph type="title"/>
          </p:nvPr>
        </p:nvSpPr>
        <p:spPr>
          <a:xfrm>
            <a:off x="753893" y="795269"/>
            <a:ext cx="9613861" cy="1080938"/>
          </a:xfrm>
        </p:spPr>
        <p:txBody>
          <a:bodyPr>
            <a:normAutofit/>
          </a:bodyPr>
          <a:lstStyle/>
          <a:p>
            <a:r>
              <a:rPr lang="it-IT" dirty="0"/>
              <a:t>I protagonisti e il loro ruolo</a:t>
            </a:r>
          </a:p>
        </p:txBody>
      </p:sp>
      <p:sp>
        <p:nvSpPr>
          <p:cNvPr id="3" name="Segnaposto contenuto 2">
            <a:extLst>
              <a:ext uri="{FF2B5EF4-FFF2-40B4-BE49-F238E27FC236}">
                <a16:creationId xmlns:a16="http://schemas.microsoft.com/office/drawing/2014/main" id="{83034ED3-82F3-E647-A12F-9A9E03DE91EF}"/>
              </a:ext>
            </a:extLst>
          </p:cNvPr>
          <p:cNvSpPr>
            <a:spLocks noGrp="1"/>
          </p:cNvSpPr>
          <p:nvPr>
            <p:ph idx="1"/>
          </p:nvPr>
        </p:nvSpPr>
        <p:spPr>
          <a:xfrm>
            <a:off x="680321" y="2336872"/>
            <a:ext cx="10281969" cy="4011375"/>
          </a:xfrm>
        </p:spPr>
        <p:txBody>
          <a:bodyPr>
            <a:normAutofit/>
          </a:bodyPr>
          <a:lstStyle/>
          <a:p>
            <a:pPr marL="0" indent="0">
              <a:buNone/>
            </a:pPr>
            <a:r>
              <a:rPr lang="it-IT" dirty="0"/>
              <a:t>Amministratori</a:t>
            </a:r>
          </a:p>
          <a:p>
            <a:pPr marL="0" indent="0">
              <a:buNone/>
            </a:pPr>
            <a:endParaRPr lang="it-IT" dirty="0"/>
          </a:p>
          <a:p>
            <a:pPr marL="0" indent="0">
              <a:buNone/>
            </a:pPr>
            <a:r>
              <a:rPr lang="it-IT" dirty="0"/>
              <a:t>Soci</a:t>
            </a:r>
          </a:p>
          <a:p>
            <a:pPr marL="0" indent="0">
              <a:buNone/>
            </a:pPr>
            <a:endParaRPr lang="it-IT" dirty="0"/>
          </a:p>
          <a:p>
            <a:r>
              <a:rPr lang="it-IT" dirty="0" err="1"/>
              <a:t>Stakeholders</a:t>
            </a:r>
            <a:r>
              <a:rPr lang="it-IT" dirty="0"/>
              <a:t>…sono molto raramente coinvolti nelle decisioni, per il tramite di </a:t>
            </a:r>
            <a:r>
              <a:rPr lang="it-IT" dirty="0" err="1"/>
              <a:t>fomre</a:t>
            </a:r>
            <a:r>
              <a:rPr lang="it-IT" dirty="0"/>
              <a:t> di consultazione esterna o rappresentanza (art. 11 d.lgs. 3 luglio 2017, n. 112) ; nella quasi totalità dei casi sono </a:t>
            </a:r>
            <a:r>
              <a:rPr lang="it-IT" dirty="0" err="1"/>
              <a:t>destinari</a:t>
            </a:r>
            <a:r>
              <a:rPr lang="it-IT" dirty="0"/>
              <a:t> di informazioni.</a:t>
            </a:r>
          </a:p>
        </p:txBody>
      </p:sp>
    </p:spTree>
    <p:extLst>
      <p:ext uri="{BB962C8B-B14F-4D97-AF65-F5344CB8AC3E}">
        <p14:creationId xmlns:p14="http://schemas.microsoft.com/office/powerpoint/2010/main" val="30339671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268F99-15E8-D345-BD6A-7D3ED98E0CAA}"/>
              </a:ext>
            </a:extLst>
          </p:cNvPr>
          <p:cNvSpPr>
            <a:spLocks noGrp="1"/>
          </p:cNvSpPr>
          <p:nvPr>
            <p:ph type="title"/>
          </p:nvPr>
        </p:nvSpPr>
        <p:spPr>
          <a:xfrm>
            <a:off x="554196" y="532510"/>
            <a:ext cx="9613861" cy="1080938"/>
          </a:xfrm>
        </p:spPr>
        <p:txBody>
          <a:bodyPr>
            <a:normAutofit fontScale="90000"/>
          </a:bodyPr>
          <a:lstStyle/>
          <a:p>
            <a:r>
              <a:rPr lang="it-IT" dirty="0"/>
              <a:t>Minimi cenni alla Corporate </a:t>
            </a:r>
            <a:r>
              <a:rPr lang="it-IT" dirty="0" err="1"/>
              <a:t>Sustainability</a:t>
            </a:r>
            <a:r>
              <a:rPr lang="it-IT" dirty="0"/>
              <a:t> Due </a:t>
            </a:r>
            <a:r>
              <a:rPr lang="it-IT" dirty="0" err="1"/>
              <a:t>Diligence</a:t>
            </a:r>
            <a:r>
              <a:rPr lang="it-IT" dirty="0"/>
              <a:t> Directive (in fase di approvazione)</a:t>
            </a:r>
          </a:p>
        </p:txBody>
      </p:sp>
      <p:sp>
        <p:nvSpPr>
          <p:cNvPr id="3" name="Segnaposto contenuto 2">
            <a:extLst>
              <a:ext uri="{FF2B5EF4-FFF2-40B4-BE49-F238E27FC236}">
                <a16:creationId xmlns:a16="http://schemas.microsoft.com/office/drawing/2014/main" id="{83034ED3-82F3-E647-A12F-9A9E03DE91EF}"/>
              </a:ext>
            </a:extLst>
          </p:cNvPr>
          <p:cNvSpPr>
            <a:spLocks noGrp="1"/>
          </p:cNvSpPr>
          <p:nvPr>
            <p:ph idx="1"/>
          </p:nvPr>
        </p:nvSpPr>
        <p:spPr>
          <a:xfrm>
            <a:off x="680321" y="1876208"/>
            <a:ext cx="11311982" cy="4829392"/>
          </a:xfrm>
        </p:spPr>
        <p:txBody>
          <a:bodyPr>
            <a:normAutofit fontScale="92500" lnSpcReduction="10000"/>
          </a:bodyPr>
          <a:lstStyle/>
          <a:p>
            <a:pPr marL="0" indent="0">
              <a:buNone/>
            </a:pPr>
            <a:r>
              <a:rPr lang="it-IT" dirty="0"/>
              <a:t>Il 23 febbraio la Commissione europea ha adottato una proposta di direttiva sul dovere di diligenza delle imprese ai fini della sostenibilità che mira a promuovere un comportamento sostenibile e responsabile da parte delle imprese lungo tutte le catene del valore mondiali.</a:t>
            </a:r>
          </a:p>
          <a:p>
            <a:pPr marL="45720" indent="0" fontAlgn="base">
              <a:buNone/>
            </a:pPr>
            <a:r>
              <a:rPr lang="it-IT" dirty="0"/>
              <a:t>La proposta si applica alle operazioni delle società stesse, alle loro controllate e alle loro catene del valore (rapporti commerciali diretti e indiretti consolidati). Al fine di rispettare l’obbligo di dovuta diligenza, le imprese devono: </a:t>
            </a:r>
          </a:p>
          <a:p>
            <a:pPr fontAlgn="base"/>
            <a:r>
              <a:rPr lang="it-IT" dirty="0"/>
              <a:t>integrare il dovere di diligenza nelle politiche aziendali; </a:t>
            </a:r>
          </a:p>
          <a:p>
            <a:pPr fontAlgn="base"/>
            <a:r>
              <a:rPr lang="it-IT" dirty="0"/>
              <a:t>individuare gli effetti negativi reali o potenziali sui diritti umani e sull’ambiente;</a:t>
            </a:r>
          </a:p>
          <a:p>
            <a:pPr fontAlgn="base"/>
            <a:r>
              <a:rPr lang="it-IT" dirty="0"/>
              <a:t>prevenire o attenuare gli effetti potenziali; </a:t>
            </a:r>
          </a:p>
          <a:p>
            <a:pPr fontAlgn="base"/>
            <a:r>
              <a:rPr lang="it-IT" dirty="0"/>
              <a:t>porre fine o ridurre al minimo gli effetti reali; </a:t>
            </a:r>
          </a:p>
          <a:p>
            <a:pPr fontAlgn="base"/>
            <a:r>
              <a:rPr lang="it-IT" dirty="0"/>
              <a:t>istituire e mantenere una procedura di denuncia; </a:t>
            </a:r>
          </a:p>
          <a:p>
            <a:pPr fontAlgn="base"/>
            <a:r>
              <a:rPr lang="it-IT" dirty="0"/>
              <a:t>monitorare l’efficacia delle politiche e delle misure di dovuta diligenza; </a:t>
            </a:r>
          </a:p>
          <a:p>
            <a:pPr fontAlgn="base"/>
            <a:r>
              <a:rPr lang="it-IT" dirty="0"/>
              <a:t>e dar conto pubblicamente del dovere di diligenza.</a:t>
            </a:r>
          </a:p>
          <a:p>
            <a:pPr marL="0" indent="0">
              <a:buNone/>
            </a:pPr>
            <a:endParaRPr lang="it-IT" dirty="0"/>
          </a:p>
        </p:txBody>
      </p:sp>
    </p:spTree>
    <p:extLst>
      <p:ext uri="{BB962C8B-B14F-4D97-AF65-F5344CB8AC3E}">
        <p14:creationId xmlns:p14="http://schemas.microsoft.com/office/powerpoint/2010/main" val="518379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268F99-15E8-D345-BD6A-7D3ED98E0CAA}"/>
              </a:ext>
            </a:extLst>
          </p:cNvPr>
          <p:cNvSpPr>
            <a:spLocks noGrp="1"/>
          </p:cNvSpPr>
          <p:nvPr>
            <p:ph type="title"/>
          </p:nvPr>
        </p:nvSpPr>
        <p:spPr>
          <a:xfrm>
            <a:off x="753893" y="795269"/>
            <a:ext cx="9613861" cy="1080938"/>
          </a:xfrm>
        </p:spPr>
        <p:txBody>
          <a:bodyPr>
            <a:normAutofit fontScale="90000"/>
          </a:bodyPr>
          <a:lstStyle/>
          <a:p>
            <a:r>
              <a:rPr lang="it-IT" dirty="0"/>
              <a:t>Minimi cenni alla Corporate </a:t>
            </a:r>
            <a:r>
              <a:rPr lang="it-IT" dirty="0" err="1"/>
              <a:t>Sustainability</a:t>
            </a:r>
            <a:r>
              <a:rPr lang="it-IT" dirty="0"/>
              <a:t> Due </a:t>
            </a:r>
            <a:r>
              <a:rPr lang="it-IT" dirty="0" err="1"/>
              <a:t>Diligence</a:t>
            </a:r>
            <a:r>
              <a:rPr lang="it-IT" dirty="0"/>
              <a:t> Directive</a:t>
            </a:r>
          </a:p>
        </p:txBody>
      </p:sp>
      <p:sp>
        <p:nvSpPr>
          <p:cNvPr id="3" name="Segnaposto contenuto 2">
            <a:extLst>
              <a:ext uri="{FF2B5EF4-FFF2-40B4-BE49-F238E27FC236}">
                <a16:creationId xmlns:a16="http://schemas.microsoft.com/office/drawing/2014/main" id="{83034ED3-82F3-E647-A12F-9A9E03DE91EF}"/>
              </a:ext>
            </a:extLst>
          </p:cNvPr>
          <p:cNvSpPr>
            <a:spLocks noGrp="1"/>
          </p:cNvSpPr>
          <p:nvPr>
            <p:ph idx="1"/>
          </p:nvPr>
        </p:nvSpPr>
        <p:spPr>
          <a:xfrm>
            <a:off x="680321" y="1876208"/>
            <a:ext cx="10281969" cy="4472040"/>
          </a:xfrm>
        </p:spPr>
        <p:txBody>
          <a:bodyPr>
            <a:normAutofit/>
          </a:bodyPr>
          <a:lstStyle/>
          <a:p>
            <a:pPr fontAlgn="base"/>
            <a:r>
              <a:rPr lang="it-IT" dirty="0"/>
              <a:t>Le autorità amministrative nazionali designate dagli Stati membri saranno responsabili del controllo di queste nuove norme e potranno imporre sanzioni in caso di inosservanza.</a:t>
            </a:r>
          </a:p>
          <a:p>
            <a:pPr fontAlgn="base"/>
            <a:endParaRPr lang="it-IT" dirty="0"/>
          </a:p>
          <a:p>
            <a:pPr fontAlgn="base"/>
            <a:r>
              <a:rPr lang="it-IT" dirty="0"/>
              <a:t>Per garantire che il dovere di diligenza diventi parte del funzionamento complessivo delle imprese, è necessario coinvolgere gli amministratori. </a:t>
            </a:r>
          </a:p>
          <a:p>
            <a:pPr fontAlgn="base"/>
            <a:endParaRPr lang="it-IT" dirty="0"/>
          </a:p>
          <a:p>
            <a:pPr fontAlgn="base"/>
            <a:r>
              <a:rPr lang="it-IT" dirty="0"/>
              <a:t>Per questo motivo la proposta introduce anche l’obbligo per questi ultimi di istituire e controllare l’attuazione della dovuta diligenza e di integrarla nella strategia aziendale, tenendo conto dei diritti umani, dei cambiamenti climatici e delle conseguenze ambientali delle loro decisioni.</a:t>
            </a:r>
          </a:p>
          <a:p>
            <a:pPr marL="0" indent="0">
              <a:buNone/>
            </a:pPr>
            <a:endParaRPr lang="it-IT" dirty="0"/>
          </a:p>
        </p:txBody>
      </p:sp>
    </p:spTree>
    <p:extLst>
      <p:ext uri="{BB962C8B-B14F-4D97-AF65-F5344CB8AC3E}">
        <p14:creationId xmlns:p14="http://schemas.microsoft.com/office/powerpoint/2010/main" val="12659888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268F99-15E8-D345-BD6A-7D3ED98E0CAA}"/>
              </a:ext>
            </a:extLst>
          </p:cNvPr>
          <p:cNvSpPr>
            <a:spLocks noGrp="1"/>
          </p:cNvSpPr>
          <p:nvPr>
            <p:ph type="title"/>
          </p:nvPr>
        </p:nvSpPr>
        <p:spPr>
          <a:xfrm>
            <a:off x="753893" y="795269"/>
            <a:ext cx="9613861" cy="1080938"/>
          </a:xfrm>
        </p:spPr>
        <p:txBody>
          <a:bodyPr>
            <a:normAutofit/>
          </a:bodyPr>
          <a:lstStyle/>
          <a:p>
            <a:r>
              <a:rPr lang="it-IT" dirty="0"/>
              <a:t>I protagonisti</a:t>
            </a:r>
          </a:p>
        </p:txBody>
      </p:sp>
      <p:sp>
        <p:nvSpPr>
          <p:cNvPr id="3" name="Segnaposto contenuto 2">
            <a:extLst>
              <a:ext uri="{FF2B5EF4-FFF2-40B4-BE49-F238E27FC236}">
                <a16:creationId xmlns:a16="http://schemas.microsoft.com/office/drawing/2014/main" id="{83034ED3-82F3-E647-A12F-9A9E03DE91EF}"/>
              </a:ext>
            </a:extLst>
          </p:cNvPr>
          <p:cNvSpPr>
            <a:spLocks noGrp="1"/>
          </p:cNvSpPr>
          <p:nvPr>
            <p:ph idx="1"/>
          </p:nvPr>
        </p:nvSpPr>
        <p:spPr>
          <a:xfrm>
            <a:off x="680321" y="2336872"/>
            <a:ext cx="10281969" cy="4011375"/>
          </a:xfrm>
        </p:spPr>
        <p:txBody>
          <a:bodyPr>
            <a:normAutofit/>
          </a:bodyPr>
          <a:lstStyle/>
          <a:p>
            <a:pPr marL="0" indent="0">
              <a:buNone/>
            </a:pPr>
            <a:r>
              <a:rPr lang="it-IT" dirty="0"/>
              <a:t>- Amministratori….</a:t>
            </a:r>
          </a:p>
          <a:p>
            <a:pPr marL="0" indent="0">
              <a:buNone/>
            </a:pPr>
            <a:endParaRPr lang="it-IT" dirty="0"/>
          </a:p>
          <a:p>
            <a:pPr>
              <a:buFontTx/>
              <a:buChar char="-"/>
            </a:pPr>
            <a:r>
              <a:rPr lang="it-IT" dirty="0"/>
              <a:t>Soci: la sostenibilità ambientale e sociale è perseguita in un contesto in cui gli attori principali sono gli amministratori e i soci, cui si aggiunge la possibile reazione del mercato a seguito della pubblicazione della Relazione sulle politiche di remunerazione. </a:t>
            </a:r>
          </a:p>
          <a:p>
            <a:pPr marL="0" indent="0">
              <a:buNone/>
            </a:pPr>
            <a:endParaRPr lang="it-IT" dirty="0"/>
          </a:p>
          <a:p>
            <a:pPr marL="0" indent="0">
              <a:buNone/>
            </a:pPr>
            <a:r>
              <a:rPr lang="it-IT" dirty="0" err="1"/>
              <a:t>Stakeholders</a:t>
            </a:r>
            <a:endParaRPr lang="it-IT" dirty="0"/>
          </a:p>
        </p:txBody>
      </p:sp>
    </p:spTree>
    <p:extLst>
      <p:ext uri="{BB962C8B-B14F-4D97-AF65-F5344CB8AC3E}">
        <p14:creationId xmlns:p14="http://schemas.microsoft.com/office/powerpoint/2010/main" val="3782408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a:extLst>
              <a:ext uri="{FF2B5EF4-FFF2-40B4-BE49-F238E27FC236}">
                <a16:creationId xmlns:a16="http://schemas.microsoft.com/office/drawing/2014/main" id="{ACF79971-584B-4AF9-8DF5-D787EAF31A6A}"/>
              </a:ext>
            </a:extLst>
          </p:cNvPr>
          <p:cNvSpPr>
            <a:spLocks noGrp="1"/>
          </p:cNvSpPr>
          <p:nvPr>
            <p:ph type="title"/>
          </p:nvPr>
        </p:nvSpPr>
        <p:spPr/>
        <p:txBody>
          <a:bodyPr>
            <a:normAutofit/>
          </a:bodyPr>
          <a:lstStyle/>
          <a:p>
            <a:r>
              <a:rPr lang="it-IT" altLang="it-IT" dirty="0"/>
              <a:t>Linee di tendenza. </a:t>
            </a:r>
            <a:r>
              <a:rPr lang="en-US" altLang="it-IT" sz="1300" dirty="0"/>
              <a:t>Source www. </a:t>
            </a:r>
            <a:r>
              <a:rPr lang="en-US" altLang="it-IT" sz="1300" dirty="0" err="1"/>
              <a:t>paygovernance.com</a:t>
            </a:r>
            <a:br>
              <a:rPr lang="it-IT" altLang="it-IT" dirty="0"/>
            </a:br>
            <a:endParaRPr lang="it-IT" altLang="it-IT" dirty="0"/>
          </a:p>
        </p:txBody>
      </p:sp>
      <p:sp>
        <p:nvSpPr>
          <p:cNvPr id="7171" name="Segnaposto contenuto 2">
            <a:extLst>
              <a:ext uri="{FF2B5EF4-FFF2-40B4-BE49-F238E27FC236}">
                <a16:creationId xmlns:a16="http://schemas.microsoft.com/office/drawing/2014/main" id="{AB2D47EC-6D4D-44E2-9AEE-F7FC25FD8ABA}"/>
              </a:ext>
            </a:extLst>
          </p:cNvPr>
          <p:cNvSpPr>
            <a:spLocks noGrp="1"/>
          </p:cNvSpPr>
          <p:nvPr>
            <p:ph idx="1"/>
          </p:nvPr>
        </p:nvSpPr>
        <p:spPr/>
        <p:txBody>
          <a:bodyPr/>
          <a:lstStyle/>
          <a:p>
            <a:pPr marL="69850" indent="0">
              <a:buNone/>
            </a:pPr>
            <a:r>
              <a:rPr lang="it-IT" altLang="it-IT" dirty="0"/>
              <a:t>.</a:t>
            </a:r>
          </a:p>
        </p:txBody>
      </p:sp>
      <p:pic>
        <p:nvPicPr>
          <p:cNvPr id="1026" name="Picture 2">
            <a:extLst>
              <a:ext uri="{FF2B5EF4-FFF2-40B4-BE49-F238E27FC236}">
                <a16:creationId xmlns:a16="http://schemas.microsoft.com/office/drawing/2014/main" id="{0AB2A119-0AB2-BC46-BE31-A80CF72D4F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639" y="1815152"/>
            <a:ext cx="8666328" cy="4280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30061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olo 1"/>
          <p:cNvSpPr>
            <a:spLocks noGrp="1"/>
          </p:cNvSpPr>
          <p:nvPr>
            <p:ph type="title"/>
          </p:nvPr>
        </p:nvSpPr>
        <p:spPr>
          <a:xfrm>
            <a:off x="2566989" y="1027113"/>
            <a:ext cx="7024687" cy="817562"/>
          </a:xfrm>
        </p:spPr>
        <p:txBody>
          <a:bodyPr>
            <a:normAutofit fontScale="90000"/>
          </a:bodyPr>
          <a:lstStyle/>
          <a:p>
            <a:r>
              <a:rPr lang="it-IT" dirty="0"/>
              <a:t>La relazione sulla remunerazione</a:t>
            </a:r>
          </a:p>
        </p:txBody>
      </p:sp>
      <p:sp>
        <p:nvSpPr>
          <p:cNvPr id="61442" name="Segnaposto contenuto 2"/>
          <p:cNvSpPr>
            <a:spLocks noGrp="1"/>
          </p:cNvSpPr>
          <p:nvPr>
            <p:ph idx="1"/>
          </p:nvPr>
        </p:nvSpPr>
        <p:spPr>
          <a:xfrm>
            <a:off x="956441" y="2049517"/>
            <a:ext cx="9532173" cy="3782958"/>
          </a:xfrm>
        </p:spPr>
        <p:txBody>
          <a:bodyPr>
            <a:normAutofit/>
          </a:bodyPr>
          <a:lstStyle/>
          <a:p>
            <a:pPr marL="69850" indent="0">
              <a:buNone/>
            </a:pPr>
            <a:r>
              <a:rPr lang="it-IT" dirty="0"/>
              <a:t>La struttura e il contenuto della Relazione sono analiticamente definiti dalla legge. </a:t>
            </a:r>
          </a:p>
          <a:p>
            <a:pPr marL="69850" indent="0">
              <a:buNone/>
            </a:pPr>
            <a:r>
              <a:rPr lang="it-IT" dirty="0"/>
              <a:t>Per quanto concerne la struttura, il documento deve risultare diviso in due sezioni, nettamente distinte sul piano dei contenuti. </a:t>
            </a:r>
          </a:p>
          <a:p>
            <a:pPr marL="69850" indent="0">
              <a:buNone/>
            </a:pPr>
            <a:r>
              <a:rPr lang="it-IT" u="sng" dirty="0"/>
              <a:t>Nella prima sezione </a:t>
            </a:r>
            <a:r>
              <a:rPr lang="it-IT" dirty="0"/>
              <a:t>la società quotata illustra la politica che la società intende seguire sulle remunerazioni, esprimendosi, quindi, in termini programmatici in materia di remunerazione “dei componenti degli organi di amministrazione, dei direttori generali e dei dirigenti con responsabilità strategiche con riferimento almeno all’esercizio successivo”, dando altresì conto delle “procedure utilizzate per l’adozione e l’attuazione di tale politica” (art. 123 ter, 3° co., lett. a e b; solo la prima parte della relazione è oggetto del voto vincolante in assemblea).</a:t>
            </a:r>
          </a:p>
        </p:txBody>
      </p:sp>
    </p:spTree>
    <p:extLst>
      <p:ext uri="{BB962C8B-B14F-4D97-AF65-F5344CB8AC3E}">
        <p14:creationId xmlns:p14="http://schemas.microsoft.com/office/powerpoint/2010/main" val="12653104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olo 1"/>
          <p:cNvSpPr>
            <a:spLocks noGrp="1"/>
          </p:cNvSpPr>
          <p:nvPr>
            <p:ph type="title"/>
          </p:nvPr>
        </p:nvSpPr>
        <p:spPr>
          <a:xfrm>
            <a:off x="2566989" y="1027113"/>
            <a:ext cx="7024687" cy="817562"/>
          </a:xfrm>
        </p:spPr>
        <p:txBody>
          <a:bodyPr>
            <a:normAutofit fontScale="90000"/>
          </a:bodyPr>
          <a:lstStyle/>
          <a:p>
            <a:r>
              <a:rPr lang="it-IT"/>
              <a:t>La relazione sulla remunerazione</a:t>
            </a:r>
          </a:p>
        </p:txBody>
      </p:sp>
      <p:sp>
        <p:nvSpPr>
          <p:cNvPr id="62466" name="Segnaposto contenuto 2"/>
          <p:cNvSpPr>
            <a:spLocks noGrp="1"/>
          </p:cNvSpPr>
          <p:nvPr>
            <p:ph idx="1"/>
          </p:nvPr>
        </p:nvSpPr>
        <p:spPr>
          <a:xfrm>
            <a:off x="1847851" y="1628775"/>
            <a:ext cx="8640763" cy="4203700"/>
          </a:xfrm>
        </p:spPr>
        <p:txBody>
          <a:bodyPr/>
          <a:lstStyle/>
          <a:p>
            <a:pPr marL="69850" indent="0">
              <a:buNone/>
            </a:pPr>
            <a:endParaRPr lang="it-IT" dirty="0"/>
          </a:p>
          <a:p>
            <a:pPr marL="69850" indent="0">
              <a:buNone/>
            </a:pPr>
            <a:endParaRPr lang="it-IT" dirty="0"/>
          </a:p>
          <a:p>
            <a:pPr marL="69850" indent="0">
              <a:buNone/>
            </a:pPr>
            <a:r>
              <a:rPr lang="it-IT" u="sng" dirty="0"/>
              <a:t>Nella seconda sezione</a:t>
            </a:r>
            <a:r>
              <a:rPr lang="it-IT" dirty="0"/>
              <a:t>, invece, sono illustrate le voci che compongono la remunerazione stessa e vi è la giustificazione della coerenza con la politica in materia di remunerazione approvata nell’esercizio precedente e l’analitica illustrazione dei compensi corrisposti dalla società, nonché dalle sue controllate e collegate, nell’esercizio di riferimento, a qualsiasi titolo e in qualsiasi forma.  </a:t>
            </a:r>
          </a:p>
          <a:p>
            <a:pPr marL="69850" indent="0">
              <a:buNone/>
            </a:pPr>
            <a:r>
              <a:rPr lang="it-IT" dirty="0"/>
              <a:t>L’assemblea vota con deliberazione non vincolante</a:t>
            </a:r>
          </a:p>
          <a:p>
            <a:pPr marL="69850" indent="0">
              <a:buNone/>
            </a:pPr>
            <a:endParaRPr lang="it-IT" dirty="0"/>
          </a:p>
        </p:txBody>
      </p:sp>
    </p:spTree>
    <p:extLst>
      <p:ext uri="{BB962C8B-B14F-4D97-AF65-F5344CB8AC3E}">
        <p14:creationId xmlns:p14="http://schemas.microsoft.com/office/powerpoint/2010/main" val="18067063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olo 1"/>
          <p:cNvSpPr>
            <a:spLocks noGrp="1"/>
          </p:cNvSpPr>
          <p:nvPr>
            <p:ph type="title"/>
          </p:nvPr>
        </p:nvSpPr>
        <p:spPr>
          <a:xfrm>
            <a:off x="2566989" y="1027113"/>
            <a:ext cx="7024687" cy="817562"/>
          </a:xfrm>
        </p:spPr>
        <p:txBody>
          <a:bodyPr>
            <a:normAutofit fontScale="90000"/>
          </a:bodyPr>
          <a:lstStyle/>
          <a:p>
            <a:r>
              <a:rPr lang="it-IT"/>
              <a:t>La relazione sulla remunerazione</a:t>
            </a:r>
          </a:p>
        </p:txBody>
      </p:sp>
      <p:sp>
        <p:nvSpPr>
          <p:cNvPr id="63490" name="Segnaposto contenuto 2"/>
          <p:cNvSpPr>
            <a:spLocks noGrp="1"/>
          </p:cNvSpPr>
          <p:nvPr>
            <p:ph idx="1"/>
          </p:nvPr>
        </p:nvSpPr>
        <p:spPr>
          <a:xfrm>
            <a:off x="1847851" y="1628775"/>
            <a:ext cx="8640763" cy="4203700"/>
          </a:xfrm>
        </p:spPr>
        <p:txBody>
          <a:bodyPr/>
          <a:lstStyle/>
          <a:p>
            <a:pPr marL="69850" indent="0">
              <a:buNone/>
            </a:pPr>
            <a:endParaRPr lang="it-IT"/>
          </a:p>
          <a:p>
            <a:pPr marL="69850" indent="0">
              <a:buNone/>
            </a:pPr>
            <a:r>
              <a:rPr lang="it-IT"/>
              <a:t>La seconda sezione contiene l’illustrazione delle singole voci della remunerazione, </a:t>
            </a:r>
          </a:p>
          <a:p>
            <a:pPr marL="69850" indent="0">
              <a:buNone/>
            </a:pPr>
            <a:r>
              <a:rPr lang="it-IT"/>
              <a:t>nominativamente per i componenti degli organi di amministrazione e controllo e i direttori generali </a:t>
            </a:r>
          </a:p>
          <a:p>
            <a:pPr marL="69850" indent="0">
              <a:buNone/>
            </a:pPr>
            <a:r>
              <a:rPr lang="it-IT"/>
              <a:t>in forma aggregata per i dirigenti con responsabilità strategiche; </a:t>
            </a:r>
          </a:p>
          <a:p>
            <a:pPr marL="69850" indent="0">
              <a:buNone/>
            </a:pPr>
            <a:endParaRPr lang="it-IT"/>
          </a:p>
          <a:p>
            <a:pPr marL="69850" indent="0">
              <a:buNone/>
            </a:pPr>
            <a:r>
              <a:rPr lang="it-IT"/>
              <a:t>più nel dettaglio, la seconda sezione si articola in contenuti analiticamente predeterminati dalla legge, in quanto deve:</a:t>
            </a:r>
          </a:p>
        </p:txBody>
      </p:sp>
    </p:spTree>
    <p:extLst>
      <p:ext uri="{BB962C8B-B14F-4D97-AF65-F5344CB8AC3E}">
        <p14:creationId xmlns:p14="http://schemas.microsoft.com/office/powerpoint/2010/main" val="6487846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olo 1"/>
          <p:cNvSpPr>
            <a:spLocks noGrp="1"/>
          </p:cNvSpPr>
          <p:nvPr>
            <p:ph type="title"/>
          </p:nvPr>
        </p:nvSpPr>
        <p:spPr>
          <a:xfrm>
            <a:off x="2566989" y="1027113"/>
            <a:ext cx="7024687" cy="817562"/>
          </a:xfrm>
        </p:spPr>
        <p:txBody>
          <a:bodyPr>
            <a:normAutofit fontScale="90000"/>
          </a:bodyPr>
          <a:lstStyle/>
          <a:p>
            <a:r>
              <a:rPr lang="it-IT"/>
              <a:t>La relazione sulla remunerazione</a:t>
            </a:r>
          </a:p>
        </p:txBody>
      </p:sp>
      <p:sp>
        <p:nvSpPr>
          <p:cNvPr id="64514" name="Segnaposto contenuto 2"/>
          <p:cNvSpPr>
            <a:spLocks noGrp="1"/>
          </p:cNvSpPr>
          <p:nvPr>
            <p:ph idx="1"/>
          </p:nvPr>
        </p:nvSpPr>
        <p:spPr>
          <a:xfrm>
            <a:off x="1072055" y="2081047"/>
            <a:ext cx="9416559" cy="4298732"/>
          </a:xfrm>
        </p:spPr>
        <p:txBody>
          <a:bodyPr>
            <a:normAutofit/>
          </a:bodyPr>
          <a:lstStyle/>
          <a:p>
            <a:pPr marL="527050" indent="-457200">
              <a:buFont typeface="Wingdings 2" pitchFamily="18" charset="2"/>
              <a:buAutoNum type="alphaLcParenR"/>
            </a:pPr>
            <a:r>
              <a:rPr lang="it-IT" dirty="0"/>
              <a:t>fornire un’adeguata rappresentazione di ciascuna delle voci che compongono la remunerazione, compresi i trattamenti di fine carica (</a:t>
            </a:r>
            <a:r>
              <a:rPr lang="it-IT" i="1" dirty="0" err="1"/>
              <a:t>golden</a:t>
            </a:r>
            <a:r>
              <a:rPr lang="it-IT" i="1" dirty="0"/>
              <a:t> </a:t>
            </a:r>
            <a:r>
              <a:rPr lang="it-IT" i="1" dirty="0" err="1"/>
              <a:t>parachute</a:t>
            </a:r>
            <a:r>
              <a:rPr lang="it-IT" dirty="0"/>
              <a:t>), allo scopo di evidenziare la coerenza con la politica della società in materia di remunerazione approvata nell’esercizio precedente; </a:t>
            </a:r>
          </a:p>
          <a:p>
            <a:pPr marL="527050" indent="-457200">
              <a:buFont typeface="Wingdings 2" pitchFamily="18" charset="2"/>
              <a:buAutoNum type="alphaLcParenR"/>
            </a:pPr>
            <a:r>
              <a:rPr lang="it-IT" dirty="0"/>
              <a:t>illustrare analiticamente i compensi corrisposti nell’esercizio di riferimento, a qualsiasi titolo o in qualsiasi forma, dalla società stessa, da società controllate o collegate, evidenziando le componenti dei compensi che siano riferibili ad attività svolte in esercizi precedenti rispetto a quello di riferimento e, inoltre, mettendo in luce i compensi da corrispondere in uno o più esercizi successivi a fronte dell’attività svolta nell’esercizio di riferimento (…)</a:t>
            </a:r>
          </a:p>
        </p:txBody>
      </p:sp>
    </p:spTree>
    <p:extLst>
      <p:ext uri="{BB962C8B-B14F-4D97-AF65-F5344CB8AC3E}">
        <p14:creationId xmlns:p14="http://schemas.microsoft.com/office/powerpoint/2010/main" val="42088237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olo 1"/>
          <p:cNvSpPr>
            <a:spLocks noGrp="1"/>
          </p:cNvSpPr>
          <p:nvPr>
            <p:ph type="title"/>
          </p:nvPr>
        </p:nvSpPr>
        <p:spPr>
          <a:xfrm>
            <a:off x="2566989" y="1027113"/>
            <a:ext cx="7024687" cy="817562"/>
          </a:xfrm>
        </p:spPr>
        <p:txBody>
          <a:bodyPr>
            <a:normAutofit fontScale="90000"/>
          </a:bodyPr>
          <a:lstStyle/>
          <a:p>
            <a:r>
              <a:rPr lang="it-IT"/>
              <a:t>La relazione sulla remunerazione</a:t>
            </a:r>
          </a:p>
        </p:txBody>
      </p:sp>
      <p:sp>
        <p:nvSpPr>
          <p:cNvPr id="65538" name="Segnaposto contenuto 2"/>
          <p:cNvSpPr>
            <a:spLocks noGrp="1"/>
          </p:cNvSpPr>
          <p:nvPr>
            <p:ph idx="1"/>
          </p:nvPr>
        </p:nvSpPr>
        <p:spPr>
          <a:xfrm>
            <a:off x="1847851" y="2102069"/>
            <a:ext cx="8640763" cy="3730406"/>
          </a:xfrm>
        </p:spPr>
        <p:txBody>
          <a:bodyPr/>
          <a:lstStyle/>
          <a:p>
            <a:pPr marL="69850" indent="0">
              <a:buNone/>
            </a:pPr>
            <a:r>
              <a:rPr lang="it-IT" dirty="0"/>
              <a:t>Con riferimento ai contenuti, è opportuno menzionare la disciplina regolamentare appena richiamata, che ci consegna un’amplissima nozione di “remunerazione” rilevante ai fini della Relazione ex art. 123 ter t.u.f.</a:t>
            </a:r>
            <a:r>
              <a:rPr lang="it-IT" i="1" dirty="0"/>
              <a:t>,</a:t>
            </a:r>
            <a:r>
              <a:rPr lang="it-IT" dirty="0"/>
              <a:t> comprendente certamente anche i trattamenti previsti in caso di cessazione della carica o di risoluzione del rapporto (i già ricordati </a:t>
            </a:r>
            <a:r>
              <a:rPr lang="it-IT" i="1" dirty="0"/>
              <a:t>golden </a:t>
            </a:r>
            <a:r>
              <a:rPr lang="it-IT" i="1" dirty="0" err="1"/>
              <a:t>parachute</a:t>
            </a:r>
            <a:r>
              <a:rPr lang="it-IT" dirty="0"/>
              <a:t> e l’eventuale godimento di </a:t>
            </a:r>
            <a:r>
              <a:rPr lang="it-IT" i="1" dirty="0"/>
              <a:t>stock option</a:t>
            </a:r>
            <a:r>
              <a:rPr lang="it-IT" dirty="0"/>
              <a:t> previsto successivamente alla chiusura del rapporto). Sono inclusi anche i benefici di carattere non monetario e, quindi, anche i </a:t>
            </a:r>
            <a:r>
              <a:rPr lang="it-IT" i="1" dirty="0"/>
              <a:t>fringe benefit </a:t>
            </a:r>
            <a:r>
              <a:rPr lang="it-IT" dirty="0"/>
              <a:t>sono oggetto di quantificazione economica con la conseguenza che le politiche adottate dalla società su questi aspetti devono essere esplicitate nella prima sezione della Relazione e sottoposte, come si avrà modo di osservare, al voto non vincolante dell’assemblea. </a:t>
            </a:r>
          </a:p>
          <a:p>
            <a:pPr marL="69850" indent="0">
              <a:buNone/>
            </a:pPr>
            <a:endParaRPr lang="it-IT" dirty="0"/>
          </a:p>
          <a:p>
            <a:pPr marL="69850" indent="0">
              <a:buNone/>
            </a:pPr>
            <a:endParaRPr lang="it-IT" dirty="0"/>
          </a:p>
        </p:txBody>
      </p:sp>
    </p:spTree>
    <p:extLst>
      <p:ext uri="{BB962C8B-B14F-4D97-AF65-F5344CB8AC3E}">
        <p14:creationId xmlns:p14="http://schemas.microsoft.com/office/powerpoint/2010/main" val="19154120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olo 1"/>
          <p:cNvSpPr>
            <a:spLocks noGrp="1"/>
          </p:cNvSpPr>
          <p:nvPr>
            <p:ph type="title"/>
          </p:nvPr>
        </p:nvSpPr>
        <p:spPr>
          <a:xfrm>
            <a:off x="2566989" y="1027113"/>
            <a:ext cx="7024687" cy="817562"/>
          </a:xfrm>
        </p:spPr>
        <p:txBody>
          <a:bodyPr>
            <a:normAutofit fontScale="90000"/>
          </a:bodyPr>
          <a:lstStyle/>
          <a:p>
            <a:r>
              <a:rPr lang="it-IT"/>
              <a:t>La relazione sulla remunerazione</a:t>
            </a:r>
          </a:p>
        </p:txBody>
      </p:sp>
      <p:sp>
        <p:nvSpPr>
          <p:cNvPr id="66562" name="Segnaposto contenuto 2"/>
          <p:cNvSpPr>
            <a:spLocks noGrp="1"/>
          </p:cNvSpPr>
          <p:nvPr>
            <p:ph idx="1"/>
          </p:nvPr>
        </p:nvSpPr>
        <p:spPr>
          <a:xfrm>
            <a:off x="1847851" y="1628775"/>
            <a:ext cx="8640763" cy="4203700"/>
          </a:xfrm>
        </p:spPr>
        <p:txBody>
          <a:bodyPr/>
          <a:lstStyle/>
          <a:p>
            <a:pPr marL="69850" indent="0">
              <a:buNone/>
            </a:pPr>
            <a:endParaRPr lang="it-IT"/>
          </a:p>
          <a:p>
            <a:pPr marL="69850" indent="0">
              <a:buNone/>
            </a:pPr>
            <a:endParaRPr lang="it-IT"/>
          </a:p>
        </p:txBody>
      </p:sp>
      <p:sp>
        <p:nvSpPr>
          <p:cNvPr id="66563" name="CasellaDiTesto 3"/>
          <p:cNvSpPr txBox="1">
            <a:spLocks noChangeArrowheads="1"/>
          </p:cNvSpPr>
          <p:nvPr/>
        </p:nvSpPr>
        <p:spPr bwMode="auto">
          <a:xfrm>
            <a:off x="2424114" y="1844675"/>
            <a:ext cx="6911975" cy="1754188"/>
          </a:xfrm>
          <a:prstGeom prst="rect">
            <a:avLst/>
          </a:prstGeom>
          <a:noFill/>
          <a:ln w="9525">
            <a:noFill/>
            <a:miter lim="800000"/>
            <a:headEnd/>
            <a:tailEnd/>
          </a:ln>
        </p:spPr>
        <p:txBody>
          <a:bodyPr>
            <a:spAutoFit/>
          </a:bodyPr>
          <a:lstStyle/>
          <a:p>
            <a:r>
              <a:rPr lang="it-IT" dirty="0"/>
              <a:t>Informazione successiva. </a:t>
            </a:r>
          </a:p>
          <a:p>
            <a:r>
              <a:rPr lang="it-IT" dirty="0"/>
              <a:t>La società deve mettere a disposizione del pubblico, secondo le modalità previste dall’art. 125 quater, 2° co., </a:t>
            </a:r>
            <a:r>
              <a:rPr lang="it-IT" dirty="0" err="1"/>
              <a:t>t.u.f</a:t>
            </a:r>
            <a:r>
              <a:rPr lang="it-IT" dirty="0"/>
              <a:t>., l’esito del voto sulla politica in materia di remunerazione dei componenti degli organi di amministrazione, dei direttori generali e dei dirigenti con responsabilità strategiche con riferimento all’esercizio successivo</a:t>
            </a:r>
          </a:p>
        </p:txBody>
      </p:sp>
    </p:spTree>
    <p:extLst>
      <p:ext uri="{BB962C8B-B14F-4D97-AF65-F5344CB8AC3E}">
        <p14:creationId xmlns:p14="http://schemas.microsoft.com/office/powerpoint/2010/main" val="39112186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olo 1"/>
          <p:cNvSpPr>
            <a:spLocks noGrp="1"/>
          </p:cNvSpPr>
          <p:nvPr>
            <p:ph type="title"/>
          </p:nvPr>
        </p:nvSpPr>
        <p:spPr>
          <a:xfrm>
            <a:off x="2566989" y="1027113"/>
            <a:ext cx="7024687" cy="817562"/>
          </a:xfrm>
        </p:spPr>
        <p:txBody>
          <a:bodyPr>
            <a:normAutofit fontScale="90000"/>
          </a:bodyPr>
          <a:lstStyle/>
          <a:p>
            <a:r>
              <a:rPr lang="it-IT"/>
              <a:t>La relazione sulla remunerazione</a:t>
            </a:r>
          </a:p>
        </p:txBody>
      </p:sp>
      <p:sp>
        <p:nvSpPr>
          <p:cNvPr id="67586" name="Segnaposto contenuto 2"/>
          <p:cNvSpPr>
            <a:spLocks noGrp="1"/>
          </p:cNvSpPr>
          <p:nvPr>
            <p:ph idx="1"/>
          </p:nvPr>
        </p:nvSpPr>
        <p:spPr>
          <a:xfrm>
            <a:off x="1847851" y="1628775"/>
            <a:ext cx="8640763" cy="4203700"/>
          </a:xfrm>
        </p:spPr>
        <p:txBody>
          <a:bodyPr/>
          <a:lstStyle/>
          <a:p>
            <a:pPr marL="69850" indent="0">
              <a:buNone/>
            </a:pPr>
            <a:endParaRPr lang="it-IT"/>
          </a:p>
          <a:p>
            <a:pPr marL="69850" indent="0">
              <a:buNone/>
            </a:pPr>
            <a:endParaRPr lang="it-IT"/>
          </a:p>
        </p:txBody>
      </p:sp>
      <p:sp>
        <p:nvSpPr>
          <p:cNvPr id="67587" name="CasellaDiTesto 3"/>
          <p:cNvSpPr txBox="1">
            <a:spLocks noChangeArrowheads="1"/>
          </p:cNvSpPr>
          <p:nvPr/>
        </p:nvSpPr>
        <p:spPr bwMode="auto">
          <a:xfrm>
            <a:off x="2063750" y="1844676"/>
            <a:ext cx="7272338" cy="2585323"/>
          </a:xfrm>
          <a:prstGeom prst="rect">
            <a:avLst/>
          </a:prstGeom>
          <a:noFill/>
          <a:ln w="9525">
            <a:noFill/>
            <a:miter lim="800000"/>
            <a:headEnd/>
            <a:tailEnd/>
          </a:ln>
        </p:spPr>
        <p:txBody>
          <a:bodyPr>
            <a:spAutoFit/>
          </a:bodyPr>
          <a:lstStyle/>
          <a:p>
            <a:r>
              <a:rPr lang="it-IT" dirty="0"/>
              <a:t>Questo approccio alla questione, volto a favorire la partecipazione e il coinvolgimento degli azionisti nelle decisioni relative alle remunerazioni senza peraltro travolgere i ruoli dei diversi organi coinvolti nella manifestazione della volontà della società, porta inevitabilmente a preferire, com’è in effetti avvenuto, l’applicazione della regola </a:t>
            </a:r>
            <a:r>
              <a:rPr lang="it-IT" i="1" dirty="0" err="1"/>
              <a:t>say</a:t>
            </a:r>
            <a:r>
              <a:rPr lang="it-IT" i="1" dirty="0"/>
              <a:t> on </a:t>
            </a:r>
            <a:r>
              <a:rPr lang="it-IT" i="1" dirty="0" err="1"/>
              <a:t>pay</a:t>
            </a:r>
            <a:r>
              <a:rPr lang="it-IT" i="1" dirty="0"/>
              <a:t> </a:t>
            </a:r>
            <a:r>
              <a:rPr lang="it-IT" dirty="0"/>
              <a:t>“forte” sulla prima sezione, e </a:t>
            </a:r>
            <a:r>
              <a:rPr lang="it-IT" i="1" dirty="0" err="1"/>
              <a:t>say</a:t>
            </a:r>
            <a:r>
              <a:rPr lang="it-IT" i="1" dirty="0"/>
              <a:t> on </a:t>
            </a:r>
            <a:r>
              <a:rPr lang="it-IT" i="1" dirty="0" err="1"/>
              <a:t>pay</a:t>
            </a:r>
            <a:r>
              <a:rPr lang="it-IT" i="1" dirty="0"/>
              <a:t> «debole», sulla seconda sezione </a:t>
            </a:r>
            <a:r>
              <a:rPr lang="it-IT" dirty="0"/>
              <a:t>attribuendo, così, efficacia meramente consultiva al voto dell’assemblea generale. </a:t>
            </a:r>
          </a:p>
          <a:p>
            <a:endParaRPr lang="it-IT" dirty="0"/>
          </a:p>
        </p:txBody>
      </p:sp>
    </p:spTree>
    <p:extLst>
      <p:ext uri="{BB962C8B-B14F-4D97-AF65-F5344CB8AC3E}">
        <p14:creationId xmlns:p14="http://schemas.microsoft.com/office/powerpoint/2010/main" val="35031344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olo 1"/>
          <p:cNvSpPr>
            <a:spLocks noGrp="1"/>
          </p:cNvSpPr>
          <p:nvPr>
            <p:ph type="title"/>
          </p:nvPr>
        </p:nvSpPr>
        <p:spPr>
          <a:xfrm>
            <a:off x="2566989" y="1027113"/>
            <a:ext cx="7024687" cy="817562"/>
          </a:xfrm>
        </p:spPr>
        <p:txBody>
          <a:bodyPr>
            <a:normAutofit fontScale="90000"/>
          </a:bodyPr>
          <a:lstStyle/>
          <a:p>
            <a:r>
              <a:rPr lang="it-IT"/>
              <a:t>La relazione sulla remunerazione</a:t>
            </a:r>
          </a:p>
        </p:txBody>
      </p:sp>
      <p:sp>
        <p:nvSpPr>
          <p:cNvPr id="68610" name="Segnaposto contenuto 2"/>
          <p:cNvSpPr>
            <a:spLocks noGrp="1"/>
          </p:cNvSpPr>
          <p:nvPr>
            <p:ph idx="1"/>
          </p:nvPr>
        </p:nvSpPr>
        <p:spPr>
          <a:xfrm>
            <a:off x="1847851" y="1628775"/>
            <a:ext cx="8640763" cy="4203700"/>
          </a:xfrm>
        </p:spPr>
        <p:txBody>
          <a:bodyPr/>
          <a:lstStyle/>
          <a:p>
            <a:pPr marL="69850" indent="0">
              <a:buNone/>
            </a:pPr>
            <a:endParaRPr lang="it-IT"/>
          </a:p>
          <a:p>
            <a:pPr marL="69850" indent="0">
              <a:buNone/>
            </a:pPr>
            <a:endParaRPr lang="it-IT"/>
          </a:p>
        </p:txBody>
      </p:sp>
      <p:sp>
        <p:nvSpPr>
          <p:cNvPr id="68611" name="CasellaDiTesto 3"/>
          <p:cNvSpPr txBox="1">
            <a:spLocks noChangeArrowheads="1"/>
          </p:cNvSpPr>
          <p:nvPr/>
        </p:nvSpPr>
        <p:spPr bwMode="auto">
          <a:xfrm>
            <a:off x="2063750" y="1844675"/>
            <a:ext cx="7272338" cy="3970318"/>
          </a:xfrm>
          <a:prstGeom prst="rect">
            <a:avLst/>
          </a:prstGeom>
          <a:noFill/>
          <a:ln w="9525">
            <a:noFill/>
            <a:miter lim="800000"/>
            <a:headEnd/>
            <a:tailEnd/>
          </a:ln>
        </p:spPr>
        <p:txBody>
          <a:bodyPr>
            <a:spAutoFit/>
          </a:bodyPr>
          <a:lstStyle/>
          <a:p>
            <a:r>
              <a:rPr lang="it-IT" dirty="0"/>
              <a:t>Coerentemente con le premesse europee, si realizza un </a:t>
            </a:r>
            <a:r>
              <a:rPr lang="it-IT" i="1" dirty="0" err="1"/>
              <a:t>forward</a:t>
            </a:r>
            <a:r>
              <a:rPr lang="it-IT" i="1" dirty="0"/>
              <a:t> </a:t>
            </a:r>
            <a:r>
              <a:rPr lang="it-IT" i="1" dirty="0" err="1"/>
              <a:t>looking</a:t>
            </a:r>
            <a:r>
              <a:rPr lang="it-IT" i="1" dirty="0"/>
              <a:t> </a:t>
            </a:r>
            <a:r>
              <a:rPr lang="it-IT" i="1" dirty="0" err="1"/>
              <a:t>say</a:t>
            </a:r>
            <a:r>
              <a:rPr lang="it-IT" i="1" dirty="0"/>
              <a:t> on </a:t>
            </a:r>
            <a:r>
              <a:rPr lang="it-IT" i="1" dirty="0" err="1"/>
              <a:t>pay</a:t>
            </a:r>
            <a:r>
              <a:rPr lang="it-IT" dirty="0"/>
              <a:t>, in quanto il voto si esprime sulla politica che la società intende seguire, prima sezione.</a:t>
            </a:r>
          </a:p>
          <a:p>
            <a:r>
              <a:rPr lang="it-IT" dirty="0"/>
              <a:t>Diversa è invece la seconda sezione della Relazione sulla remunerazione (art. 123 ter</a:t>
            </a:r>
            <a:r>
              <a:rPr lang="it-IT" i="1" dirty="0"/>
              <a:t>,</a:t>
            </a:r>
            <a:r>
              <a:rPr lang="it-IT" dirty="0"/>
              <a:t> 4° co., t.u.f.), vale a dire la parte che contiene la rappresentazione di ciascuna delle voci che compongono la remunerazione, nonché l’illustrazione dei compensi corrisposti “a qualsiasi titolo e in qualsiasi forma”. </a:t>
            </a:r>
          </a:p>
          <a:p>
            <a:r>
              <a:rPr lang="it-IT" dirty="0"/>
              <a:t>Il voto non vincolante sulla seconda sezione della Relazione,  amplia le competenze dell’assemblea, la quale deve altresì essere edotta di come la società abbia tenuto conto del voto espresso, sempre sulla seconda sezione della relazione, l’anno precedente (art. 123 ter, 4° co., come modificato a seguito dell’attuazione della richiamata direttiva, mediante l’introduzione della lett. b bis) </a:t>
            </a:r>
          </a:p>
        </p:txBody>
      </p:sp>
    </p:spTree>
    <p:extLst>
      <p:ext uri="{BB962C8B-B14F-4D97-AF65-F5344CB8AC3E}">
        <p14:creationId xmlns:p14="http://schemas.microsoft.com/office/powerpoint/2010/main" val="36320999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olo 1"/>
          <p:cNvSpPr>
            <a:spLocks noGrp="1"/>
          </p:cNvSpPr>
          <p:nvPr>
            <p:ph type="title"/>
          </p:nvPr>
        </p:nvSpPr>
        <p:spPr>
          <a:xfrm>
            <a:off x="2566989" y="1027113"/>
            <a:ext cx="7024687" cy="817562"/>
          </a:xfrm>
        </p:spPr>
        <p:txBody>
          <a:bodyPr>
            <a:normAutofit fontScale="90000"/>
          </a:bodyPr>
          <a:lstStyle/>
          <a:p>
            <a:r>
              <a:rPr lang="it-IT"/>
              <a:t>La relazione sulla remunerazione</a:t>
            </a:r>
          </a:p>
        </p:txBody>
      </p:sp>
      <p:sp>
        <p:nvSpPr>
          <p:cNvPr id="69634" name="Segnaposto contenuto 2"/>
          <p:cNvSpPr>
            <a:spLocks noGrp="1"/>
          </p:cNvSpPr>
          <p:nvPr>
            <p:ph idx="1"/>
          </p:nvPr>
        </p:nvSpPr>
        <p:spPr>
          <a:xfrm>
            <a:off x="1847851" y="1628775"/>
            <a:ext cx="8640763" cy="4203700"/>
          </a:xfrm>
        </p:spPr>
        <p:txBody>
          <a:bodyPr/>
          <a:lstStyle/>
          <a:p>
            <a:pPr marL="69850" indent="0">
              <a:buNone/>
            </a:pPr>
            <a:endParaRPr lang="it-IT"/>
          </a:p>
          <a:p>
            <a:pPr marL="69850" indent="0">
              <a:buNone/>
            </a:pPr>
            <a:endParaRPr lang="it-IT"/>
          </a:p>
        </p:txBody>
      </p:sp>
      <p:sp>
        <p:nvSpPr>
          <p:cNvPr id="69635" name="CasellaDiTesto 3"/>
          <p:cNvSpPr txBox="1">
            <a:spLocks noChangeArrowheads="1"/>
          </p:cNvSpPr>
          <p:nvPr/>
        </p:nvSpPr>
        <p:spPr bwMode="auto">
          <a:xfrm>
            <a:off x="2135188" y="1851026"/>
            <a:ext cx="8064500" cy="4247317"/>
          </a:xfrm>
          <a:prstGeom prst="rect">
            <a:avLst/>
          </a:prstGeom>
          <a:noFill/>
          <a:ln w="9525">
            <a:noFill/>
            <a:miter lim="800000"/>
            <a:headEnd/>
            <a:tailEnd/>
          </a:ln>
        </p:spPr>
        <p:txBody>
          <a:bodyPr>
            <a:spAutoFit/>
          </a:bodyPr>
          <a:lstStyle/>
          <a:p>
            <a:r>
              <a:rPr lang="it-IT" dirty="0"/>
              <a:t>In questa prospettiva, il voto non vincolante previsto dall’art. 123 ter</a:t>
            </a:r>
            <a:r>
              <a:rPr lang="it-IT" i="1" dirty="0"/>
              <a:t> </a:t>
            </a:r>
            <a:r>
              <a:rPr lang="it-IT" dirty="0" err="1"/>
              <a:t>t.u.f</a:t>
            </a:r>
            <a:r>
              <a:rPr lang="it-IT" dirty="0"/>
              <a:t>. implica l’assunzione da parte dell’assemblea di un ruolo inedito, maggiormente riconducibile al soddisfacimento di esigenze di informazione, piuttosto che a possibili assestamenti sotto il profilo delle competenze, rispettivamente assegnate ai soci e al consiglio di amministrazione. </a:t>
            </a:r>
          </a:p>
          <a:p>
            <a:r>
              <a:rPr lang="it-IT" dirty="0"/>
              <a:t>Il legislatore si premura di precisare che resta fermo quanto previsto dagli artt. 2389 e 2409 </a:t>
            </a:r>
            <a:r>
              <a:rPr lang="it-IT" dirty="0" err="1"/>
              <a:t>terdecies</a:t>
            </a:r>
            <a:r>
              <a:rPr lang="it-IT" dirty="0"/>
              <a:t>, co. 1°, lettera a, c.c. e dall’art. 114 bis </a:t>
            </a:r>
            <a:r>
              <a:rPr lang="it-IT" dirty="0" err="1"/>
              <a:t>t.u.f</a:t>
            </a:r>
            <a:r>
              <a:rPr lang="it-IT" dirty="0"/>
              <a:t> (art. 123 ter, 6° co., </a:t>
            </a:r>
            <a:r>
              <a:rPr lang="it-IT" dirty="0" err="1"/>
              <a:t>t.u.f</a:t>
            </a:r>
            <a:r>
              <a:rPr lang="it-IT" dirty="0"/>
              <a:t>.) e, quindi, non sono modificate le usuali regole di competenza in materia di determinazione dei compensi individuali di amministratori, consiglieri di gestione esecutivi e dirigenti dell’impresa.</a:t>
            </a:r>
          </a:p>
          <a:p>
            <a:endParaRPr lang="it-IT" dirty="0"/>
          </a:p>
          <a:p>
            <a:r>
              <a:rPr lang="it-IT" dirty="0"/>
              <a:t>Parimenti, per le medesime ragioni, l’assemblea non è in condizioni di deliberare su ipotesi di politiche di remunerazione alternative a quella prospettata dal consiglio di amministrazione (in ipotesi, per iniziativa di un socio in sede assembleare), né di votare separatamente su alcune parti e non altre della politica sulle remunerazioni .</a:t>
            </a:r>
          </a:p>
        </p:txBody>
      </p:sp>
    </p:spTree>
    <p:extLst>
      <p:ext uri="{BB962C8B-B14F-4D97-AF65-F5344CB8AC3E}">
        <p14:creationId xmlns:p14="http://schemas.microsoft.com/office/powerpoint/2010/main" val="25960382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olo 1"/>
          <p:cNvSpPr>
            <a:spLocks noGrp="1"/>
          </p:cNvSpPr>
          <p:nvPr>
            <p:ph type="title"/>
          </p:nvPr>
        </p:nvSpPr>
        <p:spPr>
          <a:xfrm>
            <a:off x="2566989" y="1027113"/>
            <a:ext cx="7024687" cy="817562"/>
          </a:xfrm>
        </p:spPr>
        <p:txBody>
          <a:bodyPr>
            <a:normAutofit fontScale="90000"/>
          </a:bodyPr>
          <a:lstStyle/>
          <a:p>
            <a:r>
              <a:rPr lang="it-IT"/>
              <a:t>La relazione sulla remunerazione</a:t>
            </a:r>
          </a:p>
        </p:txBody>
      </p:sp>
      <p:sp>
        <p:nvSpPr>
          <p:cNvPr id="70658" name="Segnaposto contenuto 2"/>
          <p:cNvSpPr>
            <a:spLocks noGrp="1"/>
          </p:cNvSpPr>
          <p:nvPr>
            <p:ph idx="1"/>
          </p:nvPr>
        </p:nvSpPr>
        <p:spPr>
          <a:xfrm>
            <a:off x="1847851" y="1628775"/>
            <a:ext cx="8640763" cy="4203700"/>
          </a:xfrm>
        </p:spPr>
        <p:txBody>
          <a:bodyPr/>
          <a:lstStyle/>
          <a:p>
            <a:pPr marL="69850" indent="0">
              <a:buNone/>
            </a:pPr>
            <a:endParaRPr lang="it-IT"/>
          </a:p>
          <a:p>
            <a:pPr marL="69850" indent="0">
              <a:buNone/>
            </a:pPr>
            <a:endParaRPr lang="it-IT"/>
          </a:p>
        </p:txBody>
      </p:sp>
      <p:sp>
        <p:nvSpPr>
          <p:cNvPr id="70659" name="CasellaDiTesto 3"/>
          <p:cNvSpPr txBox="1">
            <a:spLocks noChangeArrowheads="1"/>
          </p:cNvSpPr>
          <p:nvPr/>
        </p:nvSpPr>
        <p:spPr bwMode="auto">
          <a:xfrm>
            <a:off x="2135188" y="1851026"/>
            <a:ext cx="8064500" cy="2585323"/>
          </a:xfrm>
          <a:prstGeom prst="rect">
            <a:avLst/>
          </a:prstGeom>
          <a:noFill/>
          <a:ln w="9525">
            <a:noFill/>
            <a:miter lim="800000"/>
            <a:headEnd/>
            <a:tailEnd/>
          </a:ln>
        </p:spPr>
        <p:txBody>
          <a:bodyPr>
            <a:spAutoFit/>
          </a:bodyPr>
          <a:lstStyle/>
          <a:p>
            <a:r>
              <a:rPr lang="it-IT" dirty="0"/>
              <a:t>.</a:t>
            </a:r>
          </a:p>
          <a:p>
            <a:r>
              <a:rPr lang="it-IT" dirty="0"/>
              <a:t>Il depotenziamento del voto, che potrebbe anche essere considerato una misura di eccessiva prudenza a favore delle prerogative degli amministratori, posto che consentirebbe all’organo di gestione di avvalersi della libertà di mantenere fermi i trattamenti retributivi formalmente disapprovati dai soci risulta trovare un punto di equilibrio proprio grazie agli articolati oneri pubblicitari previsti dall’art. 123 ter</a:t>
            </a:r>
            <a:r>
              <a:rPr lang="it-IT" i="1" dirty="0"/>
              <a:t> </a:t>
            </a:r>
            <a:r>
              <a:rPr lang="it-IT" dirty="0"/>
              <a:t>t.u.f., i quali coinvolgono non solo le “scelte” del consiglio di amministrazione sottoposte all’</a:t>
            </a:r>
            <a:r>
              <a:rPr lang="it-IT" i="1" dirty="0" err="1"/>
              <a:t>advisory</a:t>
            </a:r>
            <a:r>
              <a:rPr lang="it-IT" i="1" dirty="0"/>
              <a:t> vote</a:t>
            </a:r>
            <a:r>
              <a:rPr lang="it-IT" dirty="0"/>
              <a:t>, ma anche, successivamente alla delibera, il “giudizio” formulato dai soci per mezzo del voto. </a:t>
            </a:r>
          </a:p>
        </p:txBody>
      </p:sp>
    </p:spTree>
    <p:extLst>
      <p:ext uri="{BB962C8B-B14F-4D97-AF65-F5344CB8AC3E}">
        <p14:creationId xmlns:p14="http://schemas.microsoft.com/office/powerpoint/2010/main" val="4290206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a:extLst>
              <a:ext uri="{FF2B5EF4-FFF2-40B4-BE49-F238E27FC236}">
                <a16:creationId xmlns:a16="http://schemas.microsoft.com/office/drawing/2014/main" id="{18264510-F52A-4367-B10E-4BA214ED5776}"/>
              </a:ext>
            </a:extLst>
          </p:cNvPr>
          <p:cNvSpPr>
            <a:spLocks noGrp="1"/>
          </p:cNvSpPr>
          <p:nvPr>
            <p:ph type="title"/>
          </p:nvPr>
        </p:nvSpPr>
        <p:spPr/>
        <p:txBody>
          <a:bodyPr>
            <a:normAutofit/>
          </a:bodyPr>
          <a:lstStyle/>
          <a:p>
            <a:r>
              <a:rPr lang="en-US" altLang="it-IT" dirty="0"/>
              <a:t>Compensation Increase Trends. </a:t>
            </a:r>
            <a:r>
              <a:rPr lang="en-US" altLang="it-IT" sz="1300" dirty="0"/>
              <a:t>Source: The Economic Crisis in Social and Institutional Context. January 2015. Pasquale </a:t>
            </a:r>
            <a:r>
              <a:rPr lang="en-US" altLang="it-IT" sz="1300" dirty="0" err="1"/>
              <a:t>Tridico</a:t>
            </a:r>
            <a:r>
              <a:rPr lang="en-US" altLang="it-IT" sz="1300" dirty="0"/>
              <a:t>. Sebastiano </a:t>
            </a:r>
            <a:r>
              <a:rPr lang="en-US" altLang="it-IT" sz="1300" dirty="0" err="1"/>
              <a:t>Fadda</a:t>
            </a:r>
            <a:br>
              <a:rPr lang="en-US" altLang="it-IT" sz="1300" dirty="0"/>
            </a:br>
            <a:endParaRPr lang="it-IT" altLang="it-IT" sz="1300" dirty="0"/>
          </a:p>
        </p:txBody>
      </p:sp>
      <p:sp>
        <p:nvSpPr>
          <p:cNvPr id="9219" name="Segnaposto contenuto 2">
            <a:extLst>
              <a:ext uri="{FF2B5EF4-FFF2-40B4-BE49-F238E27FC236}">
                <a16:creationId xmlns:a16="http://schemas.microsoft.com/office/drawing/2014/main" id="{099CCDE3-A838-4DF5-A848-2357C3A6A897}"/>
              </a:ext>
            </a:extLst>
          </p:cNvPr>
          <p:cNvSpPr>
            <a:spLocks noGrp="1"/>
          </p:cNvSpPr>
          <p:nvPr>
            <p:ph idx="1"/>
          </p:nvPr>
        </p:nvSpPr>
        <p:spPr>
          <a:xfrm>
            <a:off x="1992314" y="2324101"/>
            <a:ext cx="7991475" cy="3508375"/>
          </a:xfrm>
        </p:spPr>
        <p:txBody>
          <a:bodyPr/>
          <a:lstStyle/>
          <a:p>
            <a:pPr marL="69850" indent="0">
              <a:buNone/>
            </a:pPr>
            <a:endParaRPr lang="it-IT" altLang="it-IT"/>
          </a:p>
        </p:txBody>
      </p:sp>
      <p:pic>
        <p:nvPicPr>
          <p:cNvPr id="9220" name="Picture 2" descr="C:\Users\Utente\Desktop\US-average-compensation-source-Financial-Crisis-Inquiry-Commission-2011.png">
            <a:extLst>
              <a:ext uri="{FF2B5EF4-FFF2-40B4-BE49-F238E27FC236}">
                <a16:creationId xmlns:a16="http://schemas.microsoft.com/office/drawing/2014/main" id="{08FF7DD2-6F43-4974-8498-2C95EEF2B8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2314" y="2205038"/>
            <a:ext cx="8135937"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olo 1"/>
          <p:cNvSpPr>
            <a:spLocks noGrp="1"/>
          </p:cNvSpPr>
          <p:nvPr>
            <p:ph type="title"/>
          </p:nvPr>
        </p:nvSpPr>
        <p:spPr>
          <a:xfrm>
            <a:off x="2566989" y="1027113"/>
            <a:ext cx="7024687" cy="817562"/>
          </a:xfrm>
        </p:spPr>
        <p:txBody>
          <a:bodyPr>
            <a:normAutofit fontScale="90000"/>
          </a:bodyPr>
          <a:lstStyle/>
          <a:p>
            <a:r>
              <a:rPr lang="it-IT"/>
              <a:t>La relazione sulla remunerazione</a:t>
            </a:r>
          </a:p>
        </p:txBody>
      </p:sp>
      <p:sp>
        <p:nvSpPr>
          <p:cNvPr id="71682" name="Segnaposto contenuto 2"/>
          <p:cNvSpPr>
            <a:spLocks noGrp="1"/>
          </p:cNvSpPr>
          <p:nvPr>
            <p:ph idx="1"/>
          </p:nvPr>
        </p:nvSpPr>
        <p:spPr>
          <a:xfrm>
            <a:off x="1847851" y="1628775"/>
            <a:ext cx="8640763" cy="4203700"/>
          </a:xfrm>
        </p:spPr>
        <p:txBody>
          <a:bodyPr/>
          <a:lstStyle/>
          <a:p>
            <a:pPr marL="69850" indent="0">
              <a:buNone/>
            </a:pPr>
            <a:endParaRPr lang="it-IT"/>
          </a:p>
          <a:p>
            <a:pPr marL="69850" indent="0">
              <a:buNone/>
            </a:pPr>
            <a:endParaRPr lang="it-IT"/>
          </a:p>
        </p:txBody>
      </p:sp>
      <p:sp>
        <p:nvSpPr>
          <p:cNvPr id="71683" name="CasellaDiTesto 3"/>
          <p:cNvSpPr txBox="1">
            <a:spLocks noChangeArrowheads="1"/>
          </p:cNvSpPr>
          <p:nvPr/>
        </p:nvSpPr>
        <p:spPr bwMode="auto">
          <a:xfrm>
            <a:off x="2135188" y="1851025"/>
            <a:ext cx="8064500" cy="2308324"/>
          </a:xfrm>
          <a:prstGeom prst="rect">
            <a:avLst/>
          </a:prstGeom>
          <a:noFill/>
          <a:ln w="9525">
            <a:noFill/>
            <a:miter lim="800000"/>
            <a:headEnd/>
            <a:tailEnd/>
          </a:ln>
        </p:spPr>
        <p:txBody>
          <a:bodyPr>
            <a:spAutoFit/>
          </a:bodyPr>
          <a:lstStyle/>
          <a:p>
            <a:r>
              <a:rPr lang="it-IT" dirty="0"/>
              <a:t>Questa pubblicità, successiva alla deliberazione, mette a disposizione del pubblico un’articolata serie di informazioni, fra le quali il numero di voti favorevoli o contrari alla delibera e il numero di astensioni, con l’effetto non solo di informare circa l’orientamento favorevole o contrario dell’assemblea, ma anche di evidenziare la reale entità dell’eventuale dissenso manifestato dai soci L’art. 125 quater</a:t>
            </a:r>
            <a:r>
              <a:rPr lang="it-IT" i="1" dirty="0"/>
              <a:t> </a:t>
            </a:r>
            <a:r>
              <a:rPr lang="it-IT" dirty="0"/>
              <a:t>prescrive, inoltre, che il verbale sia comunque reso disponibile sul sito Internet della società entro trenta giorni dalla data dell’assemblea.</a:t>
            </a:r>
          </a:p>
          <a:p>
            <a:endParaRPr lang="it-IT" dirty="0"/>
          </a:p>
        </p:txBody>
      </p:sp>
    </p:spTree>
    <p:extLst>
      <p:ext uri="{BB962C8B-B14F-4D97-AF65-F5344CB8AC3E}">
        <p14:creationId xmlns:p14="http://schemas.microsoft.com/office/powerpoint/2010/main" val="20924261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5EEA0D-0F89-49DE-AF36-D474DFB170F0}"/>
              </a:ext>
            </a:extLst>
          </p:cNvPr>
          <p:cNvSpPr>
            <a:spLocks noGrp="1"/>
          </p:cNvSpPr>
          <p:nvPr>
            <p:ph type="title"/>
          </p:nvPr>
        </p:nvSpPr>
        <p:spPr/>
        <p:txBody>
          <a:bodyPr/>
          <a:lstStyle/>
          <a:p>
            <a:r>
              <a:rPr lang="it-IT" dirty="0" err="1"/>
              <a:t>Bibliography</a:t>
            </a:r>
            <a:r>
              <a:rPr lang="it-IT" dirty="0"/>
              <a:t> - -- ----</a:t>
            </a:r>
            <a:r>
              <a:rPr lang="it-IT" i="1" dirty="0" err="1"/>
              <a:t>Thank</a:t>
            </a:r>
            <a:r>
              <a:rPr lang="it-IT" i="1" dirty="0"/>
              <a:t> </a:t>
            </a:r>
            <a:r>
              <a:rPr lang="it-IT" i="1" dirty="0" err="1"/>
              <a:t>you</a:t>
            </a:r>
            <a:r>
              <a:rPr lang="it-IT" i="1" dirty="0"/>
              <a:t>!</a:t>
            </a:r>
          </a:p>
        </p:txBody>
      </p:sp>
      <p:sp>
        <p:nvSpPr>
          <p:cNvPr id="3" name="Segnaposto contenuto 2">
            <a:extLst>
              <a:ext uri="{FF2B5EF4-FFF2-40B4-BE49-F238E27FC236}">
                <a16:creationId xmlns:a16="http://schemas.microsoft.com/office/drawing/2014/main" id="{0F9DE5B4-ACEB-4B7D-A85B-99998EA77E60}"/>
              </a:ext>
            </a:extLst>
          </p:cNvPr>
          <p:cNvSpPr>
            <a:spLocks noGrp="1"/>
          </p:cNvSpPr>
          <p:nvPr>
            <p:ph idx="1"/>
          </p:nvPr>
        </p:nvSpPr>
        <p:spPr>
          <a:xfrm>
            <a:off x="325821" y="2057400"/>
            <a:ext cx="10690050" cy="4332890"/>
          </a:xfrm>
        </p:spPr>
        <p:txBody>
          <a:bodyPr>
            <a:normAutofit fontScale="85000" lnSpcReduction="20000"/>
          </a:bodyPr>
          <a:lstStyle/>
          <a:p>
            <a:pPr marL="45720" indent="0">
              <a:buNone/>
            </a:pPr>
            <a:r>
              <a:rPr lang="en-US" dirty="0"/>
              <a:t>L. </a:t>
            </a:r>
            <a:r>
              <a:rPr lang="en-US" dirty="0" err="1"/>
              <a:t>Bebchuck</a:t>
            </a:r>
            <a:r>
              <a:rPr lang="en-US" dirty="0"/>
              <a:t> J. Fried, Pay without performance: the unfulfilled promise of executive compensation. </a:t>
            </a:r>
            <a:r>
              <a:rPr lang="it-IT" dirty="0"/>
              <a:t>Harvard University Press, 2004.</a:t>
            </a:r>
          </a:p>
          <a:p>
            <a:pPr marL="45720" indent="0">
              <a:buNone/>
            </a:pPr>
            <a:r>
              <a:rPr lang="en-US" dirty="0"/>
              <a:t>FRIEDMAN (The Social Responsibility of Business is to Increase its Profits, The New York Times Magazine, 13 September 1970).</a:t>
            </a:r>
            <a:r>
              <a:rPr lang="it-IT" dirty="0"/>
              <a:t> </a:t>
            </a:r>
          </a:p>
          <a:p>
            <a:pPr marL="45720" indent="0">
              <a:buNone/>
            </a:pPr>
            <a:r>
              <a:rPr lang="en-US" dirty="0"/>
              <a:t>Stakeholder approach: PALLADINO, Ending Shareholder Primacy in Corporate Governance, Roosevelt Institute Working Paper, Roosevelt Institute, Feb. 2019, in </a:t>
            </a:r>
            <a:r>
              <a:rPr lang="en-US" dirty="0">
                <a:hlinkClick r:id="rId2"/>
              </a:rPr>
              <a:t>www.rooseveltinstitute.org</a:t>
            </a:r>
            <a:r>
              <a:rPr lang="en-US" dirty="0"/>
              <a:t>.</a:t>
            </a:r>
          </a:p>
          <a:p>
            <a:pPr marL="0" indent="0">
              <a:buNone/>
            </a:pPr>
            <a:r>
              <a:rPr lang="en-US" dirty="0"/>
              <a:t>Statement on the purpose of a corporation of the Business Roundtable of 19 August 2019: www.opportunity.businessroundtable.org</a:t>
            </a:r>
            <a:r>
              <a:rPr lang="it-IT" dirty="0"/>
              <a:t> </a:t>
            </a:r>
          </a:p>
          <a:p>
            <a:pPr marL="0" indent="0">
              <a:buNone/>
            </a:pPr>
            <a:r>
              <a:rPr lang="en-US" dirty="0"/>
              <a:t>Letter from the CEO of BlackRock, L. Fink to the CEOs of the main companies in the world, </a:t>
            </a:r>
            <a:r>
              <a:rPr lang="en-US" dirty="0">
                <a:hlinkClick r:id="rId3"/>
              </a:rPr>
              <a:t>www.blackrock.com</a:t>
            </a:r>
            <a:endParaRPr lang="en-US" dirty="0"/>
          </a:p>
          <a:p>
            <a:pPr marL="0" indent="0">
              <a:buNone/>
            </a:pPr>
            <a:r>
              <a:rPr lang="en-US" dirty="0"/>
              <a:t>WILLIAMS, Enlightened shareholder value in the UK Company Act, in UNSW Law Journal, 2012, 360.</a:t>
            </a:r>
          </a:p>
          <a:p>
            <a:pPr marL="0" indent="0">
              <a:buNone/>
            </a:pPr>
            <a:r>
              <a:rPr lang="en-US" dirty="0"/>
              <a:t>Capelli, </a:t>
            </a:r>
            <a:r>
              <a:rPr lang="it-IT" dirty="0"/>
              <a:t>La sostenibilità ambientale e sociale nelle politiche di remunerazione degli amministratori delle società quotate: la rilevanza degli interessi degli </a:t>
            </a:r>
            <a:r>
              <a:rPr lang="it-IT" i="1" dirty="0"/>
              <a:t>stakeholder</a:t>
            </a:r>
            <a:r>
              <a:rPr lang="it-IT" dirty="0"/>
              <a:t> dopo la SHRD II, Orizzonti del diritto commerciale, 2020, 553.</a:t>
            </a:r>
          </a:p>
          <a:p>
            <a:pPr marL="0" indent="0">
              <a:buNone/>
            </a:pPr>
            <a:endParaRPr lang="it-IT" dirty="0"/>
          </a:p>
          <a:p>
            <a:endParaRPr lang="it-IT" dirty="0"/>
          </a:p>
        </p:txBody>
      </p:sp>
    </p:spTree>
    <p:extLst>
      <p:ext uri="{BB962C8B-B14F-4D97-AF65-F5344CB8AC3E}">
        <p14:creationId xmlns:p14="http://schemas.microsoft.com/office/powerpoint/2010/main" val="3497869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a:extLst>
              <a:ext uri="{FF2B5EF4-FFF2-40B4-BE49-F238E27FC236}">
                <a16:creationId xmlns:a16="http://schemas.microsoft.com/office/drawing/2014/main" id="{685875AA-1F4D-46A8-91C9-245F07A7D362}"/>
              </a:ext>
            </a:extLst>
          </p:cNvPr>
          <p:cNvSpPr>
            <a:spLocks noGrp="1"/>
          </p:cNvSpPr>
          <p:nvPr>
            <p:ph type="title"/>
          </p:nvPr>
        </p:nvSpPr>
        <p:spPr/>
        <p:txBody>
          <a:bodyPr/>
          <a:lstStyle/>
          <a:p>
            <a:pPr eaLnBrk="1" hangingPunct="1"/>
            <a:r>
              <a:rPr lang="it-IT" altLang="it-IT" dirty="0"/>
              <a:t>Il dibattito</a:t>
            </a:r>
          </a:p>
        </p:txBody>
      </p:sp>
      <p:sp>
        <p:nvSpPr>
          <p:cNvPr id="10243" name="Segnaposto contenuto 2">
            <a:extLst>
              <a:ext uri="{FF2B5EF4-FFF2-40B4-BE49-F238E27FC236}">
                <a16:creationId xmlns:a16="http://schemas.microsoft.com/office/drawing/2014/main" id="{CA7CC484-AF03-4FDB-9E0E-9B746467F129}"/>
              </a:ext>
            </a:extLst>
          </p:cNvPr>
          <p:cNvSpPr>
            <a:spLocks noGrp="1"/>
          </p:cNvSpPr>
          <p:nvPr>
            <p:ph idx="1"/>
          </p:nvPr>
        </p:nvSpPr>
        <p:spPr>
          <a:xfrm>
            <a:off x="977462" y="1776249"/>
            <a:ext cx="9006327" cy="4056228"/>
          </a:xfrm>
        </p:spPr>
        <p:txBody>
          <a:bodyPr/>
          <a:lstStyle/>
          <a:p>
            <a:pPr marL="69850" indent="0">
              <a:buNone/>
            </a:pPr>
            <a:r>
              <a:rPr lang="it-IT" dirty="0"/>
              <a:t>Limiti massimi ai compensi? Nel 2013, gli elettori elvetici si sono pronunciati sulla proposta dei Giovani Socialisti di porre un tetto generale per gli amministratori esecutivi.</a:t>
            </a:r>
          </a:p>
          <a:p>
            <a:pPr marL="69850" indent="0">
              <a:buNone/>
            </a:pPr>
            <a:r>
              <a:rPr lang="it-IT" altLang="it-IT" dirty="0"/>
              <a:t>Approvazione, sempre nel 2013 in Svizzera e tramite referendum, dell’iniziativa di Thomas </a:t>
            </a:r>
            <a:r>
              <a:rPr lang="it-IT" altLang="it-IT" dirty="0" err="1"/>
              <a:t>Minder</a:t>
            </a:r>
            <a:r>
              <a:rPr lang="it-IT" altLang="it-IT" dirty="0"/>
              <a:t>: </a:t>
            </a:r>
            <a:r>
              <a:rPr lang="it-IT" dirty="0"/>
              <a:t>assenza di limiti assoluti ai compensi e attribuzione all’assemblea degli azionisti della competenza a decidere sugli stipendi dei </a:t>
            </a:r>
            <a:r>
              <a:rPr lang="it-IT" i="1" dirty="0"/>
              <a:t>manager</a:t>
            </a:r>
            <a:r>
              <a:rPr lang="it-IT" dirty="0"/>
              <a:t> delle società quotate alla borsa di Zurigo. </a:t>
            </a:r>
            <a:endParaRPr lang="it-IT" alt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a:extLst>
              <a:ext uri="{FF2B5EF4-FFF2-40B4-BE49-F238E27FC236}">
                <a16:creationId xmlns:a16="http://schemas.microsoft.com/office/drawing/2014/main" id="{96A72545-B68E-4DFA-B036-45C3F34068EF}"/>
              </a:ext>
            </a:extLst>
          </p:cNvPr>
          <p:cNvSpPr>
            <a:spLocks noGrp="1"/>
          </p:cNvSpPr>
          <p:nvPr>
            <p:ph type="title"/>
          </p:nvPr>
        </p:nvSpPr>
        <p:spPr/>
        <p:txBody>
          <a:bodyPr/>
          <a:lstStyle/>
          <a:p>
            <a:pPr eaLnBrk="1" hangingPunct="1"/>
            <a:r>
              <a:rPr lang="it-IT" altLang="it-IT" dirty="0"/>
              <a:t>Il dibattito</a:t>
            </a:r>
          </a:p>
        </p:txBody>
      </p:sp>
      <p:sp>
        <p:nvSpPr>
          <p:cNvPr id="15362" name="Segnaposto contenuto 2">
            <a:extLst>
              <a:ext uri="{FF2B5EF4-FFF2-40B4-BE49-F238E27FC236}">
                <a16:creationId xmlns:a16="http://schemas.microsoft.com/office/drawing/2014/main" id="{1BCA92B1-D1E1-4407-9000-526AAA42BE4C}"/>
              </a:ext>
            </a:extLst>
          </p:cNvPr>
          <p:cNvSpPr>
            <a:spLocks noGrp="1"/>
          </p:cNvSpPr>
          <p:nvPr>
            <p:ph idx="1"/>
          </p:nvPr>
        </p:nvSpPr>
        <p:spPr>
          <a:xfrm>
            <a:off x="1481960" y="1818290"/>
            <a:ext cx="9417268" cy="4430109"/>
          </a:xfrm>
        </p:spPr>
        <p:txBody>
          <a:bodyPr>
            <a:normAutofit lnSpcReduction="10000"/>
          </a:bodyPr>
          <a:lstStyle/>
          <a:p>
            <a:pPr marL="45720" indent="0">
              <a:buNone/>
            </a:pPr>
            <a:r>
              <a:rPr lang="it-IT" dirty="0"/>
              <a:t>La misura assoluta dei compensi, con le relative istanze politiche volte a promuovere l’equità distributiva, rappresenta, in realtà, solo una parte del problema.</a:t>
            </a:r>
          </a:p>
          <a:p>
            <a:pPr marL="45720" indent="0">
              <a:buNone/>
            </a:pPr>
            <a:r>
              <a:rPr lang="it-IT" dirty="0"/>
              <a:t>L’attenzione va rivolta:</a:t>
            </a:r>
          </a:p>
          <a:p>
            <a:r>
              <a:rPr lang="it-IT" dirty="0"/>
              <a:t>alle modalità con cui si assumono le decisioni in ordine alle remunerazioni </a:t>
            </a:r>
          </a:p>
          <a:p>
            <a:r>
              <a:rPr lang="it-IT" dirty="0"/>
              <a:t>alle ricadute che determinate forme di remunerazione e compensi possono comportare sui processi decisionali e, dunque, sull’intera gestione della società. </a:t>
            </a:r>
          </a:p>
          <a:p>
            <a:pPr marL="45720" indent="0">
              <a:buNone/>
            </a:pPr>
            <a:r>
              <a:rPr lang="it-IT" dirty="0"/>
              <a:t>La struttura stessa della remunerazione è in grado di incidere sui comportamenti individuali, con effetti a cascata sugli azionisti e, in generale, sugli </a:t>
            </a:r>
            <a:r>
              <a:rPr lang="it-IT" i="1" dirty="0"/>
              <a:t>stakeholder</a:t>
            </a:r>
            <a:r>
              <a:rPr lang="it-IT" dirty="0"/>
              <a:t>.  Essa, infatti, può incoraggiare un’eccessiva assunzione di rischi e favorire, nei fatti, una prospettiva a breve termine, a scapito della stabilità dell’impresa nel lungo periodo. </a:t>
            </a:r>
          </a:p>
          <a:p>
            <a:pPr marL="69850" indent="0">
              <a:buNone/>
              <a:defRPr/>
            </a:pPr>
            <a:endParaRPr lang="en-US" sz="1100" dirty="0"/>
          </a:p>
          <a:p>
            <a:pPr marL="69850" indent="0">
              <a:buNone/>
              <a:defRPr/>
            </a:pPr>
            <a:endParaRPr lang="en-US" sz="1100" dirty="0"/>
          </a:p>
          <a:p>
            <a:pPr marL="69850" indent="0">
              <a:buNone/>
              <a:defRPr/>
            </a:pPr>
            <a:endParaRPr lang="it-IT" altLang="it-IT" dirty="0"/>
          </a:p>
        </p:txBody>
      </p:sp>
      <p:sp>
        <p:nvSpPr>
          <p:cNvPr id="2" name="Freccia destra 1">
            <a:extLst>
              <a:ext uri="{FF2B5EF4-FFF2-40B4-BE49-F238E27FC236}">
                <a16:creationId xmlns:a16="http://schemas.microsoft.com/office/drawing/2014/main" id="{B6972D20-401D-7D46-99AD-2E43B86634A2}"/>
              </a:ext>
            </a:extLst>
          </p:cNvPr>
          <p:cNvSpPr/>
          <p:nvPr/>
        </p:nvSpPr>
        <p:spPr>
          <a:xfrm>
            <a:off x="503552" y="4649725"/>
            <a:ext cx="978408" cy="4846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a:extLst>
              <a:ext uri="{FF2B5EF4-FFF2-40B4-BE49-F238E27FC236}">
                <a16:creationId xmlns:a16="http://schemas.microsoft.com/office/drawing/2014/main" id="{917B0FF3-976F-40A3-BAA3-9F2D0285CF7B}"/>
              </a:ext>
            </a:extLst>
          </p:cNvPr>
          <p:cNvSpPr>
            <a:spLocks noGrp="1"/>
          </p:cNvSpPr>
          <p:nvPr>
            <p:ph type="title"/>
          </p:nvPr>
        </p:nvSpPr>
        <p:spPr/>
        <p:txBody>
          <a:bodyPr/>
          <a:lstStyle/>
          <a:p>
            <a:r>
              <a:rPr lang="it-IT" dirty="0"/>
              <a:t>Il rapporto de </a:t>
            </a:r>
            <a:r>
              <a:rPr lang="it-IT" dirty="0" err="1"/>
              <a:t>Larosière</a:t>
            </a:r>
            <a:r>
              <a:rPr lang="it-IT" dirty="0"/>
              <a:t> del 2009</a:t>
            </a:r>
            <a:r>
              <a:rPr lang="it-IT" sz="3200" dirty="0"/>
              <a:t> </a:t>
            </a:r>
            <a:endParaRPr lang="it-IT" altLang="it-IT" sz="3200" dirty="0"/>
          </a:p>
        </p:txBody>
      </p:sp>
      <p:sp>
        <p:nvSpPr>
          <p:cNvPr id="14339" name="Segnaposto contenuto 2">
            <a:extLst>
              <a:ext uri="{FF2B5EF4-FFF2-40B4-BE49-F238E27FC236}">
                <a16:creationId xmlns:a16="http://schemas.microsoft.com/office/drawing/2014/main" id="{B71C2A95-E0A2-409F-95D2-D315EBEDD8DF}"/>
              </a:ext>
            </a:extLst>
          </p:cNvPr>
          <p:cNvSpPr>
            <a:spLocks noGrp="1"/>
          </p:cNvSpPr>
          <p:nvPr>
            <p:ph idx="1"/>
          </p:nvPr>
        </p:nvSpPr>
        <p:spPr>
          <a:xfrm>
            <a:off x="1992314" y="2324101"/>
            <a:ext cx="7991475" cy="3508375"/>
          </a:xfrm>
        </p:spPr>
        <p:txBody>
          <a:bodyPr>
            <a:normAutofit lnSpcReduction="10000"/>
          </a:bodyPr>
          <a:lstStyle/>
          <a:p>
            <a:pPr marL="69850" indent="0" algn="just">
              <a:buNone/>
            </a:pPr>
            <a:r>
              <a:rPr lang="en-US" altLang="it-IT" sz="2000" i="1"/>
              <a:t>Recommendation 11</a:t>
            </a:r>
            <a:r>
              <a:rPr lang="en-US" altLang="it-IT" sz="2000"/>
              <a:t>: “In view of the corporate governance failures revealed by the current financial crisis, the Group considers that compensation incentives must be better aligned with shareholder interests and long-term firm-wide profitability by basing the structure of financial sector compensation schemes on the following principles:</a:t>
            </a:r>
          </a:p>
          <a:p>
            <a:pPr marL="69850" indent="0" algn="just">
              <a:buNone/>
            </a:pPr>
            <a:r>
              <a:rPr lang="en-US" altLang="it-IT" sz="2000"/>
              <a:t>- the assessment of bonuses should be set in a multi-year framework, spreading bonus payments over the cycle;</a:t>
            </a:r>
          </a:p>
          <a:p>
            <a:pPr marL="69850" indent="0" algn="just">
              <a:buNone/>
            </a:pPr>
            <a:r>
              <a:rPr lang="en-US" altLang="it-IT" sz="2000"/>
              <a:t>- the same principles should apply to proprietary traders and asset managers;</a:t>
            </a:r>
          </a:p>
          <a:p>
            <a:pPr marL="69850" indent="0" algn="just">
              <a:buNone/>
            </a:pPr>
            <a:r>
              <a:rPr lang="en-US" altLang="it-IT" sz="2000"/>
              <a:t>- bonuses should reflect actual performance and not be guaranteed in advance”.</a:t>
            </a:r>
          </a:p>
        </p:txBody>
      </p:sp>
    </p:spTree>
  </p:cSld>
  <p:clrMapOvr>
    <a:masterClrMapping/>
  </p:clrMapOvr>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docProps/app.xml><?xml version="1.0" encoding="utf-8"?>
<Properties xmlns="http://schemas.openxmlformats.org/officeDocument/2006/extended-properties" xmlns:vt="http://schemas.openxmlformats.org/officeDocument/2006/docPropsVTypes">
  <Template>TM03457444[[fn=Base]]</Template>
  <TotalTime>1550</TotalTime>
  <Words>6107</Words>
  <Application>Microsoft Office PowerPoint</Application>
  <PresentationFormat>Widescreen</PresentationFormat>
  <Paragraphs>297</Paragraphs>
  <Slides>61</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61</vt:i4>
      </vt:variant>
    </vt:vector>
  </HeadingPairs>
  <TitlesOfParts>
    <vt:vector size="64" baseType="lpstr">
      <vt:lpstr>Corbel</vt:lpstr>
      <vt:lpstr>Wingdings 2</vt:lpstr>
      <vt:lpstr>Base</vt:lpstr>
      <vt:lpstr>Decision making in Corporate Law: how to tie Executive Compensation to Sustainability</vt:lpstr>
      <vt:lpstr>La sostenibilità e la remunerazione degli amministratori </vt:lpstr>
      <vt:lpstr>Il dibattito </vt:lpstr>
      <vt:lpstr>La sostenibilità nella remunerazione degli amministratori</vt:lpstr>
      <vt:lpstr>Linee di tendenza. Source www. paygovernance.com </vt:lpstr>
      <vt:lpstr>Compensation Increase Trends. Source: The Economic Crisis in Social and Institutional Context. January 2015. Pasquale Tridico. Sebastiano Fadda </vt:lpstr>
      <vt:lpstr>Il dibattito</vt:lpstr>
      <vt:lpstr>Il dibattito</vt:lpstr>
      <vt:lpstr>Il rapporto de Larosière del 2009 </vt:lpstr>
      <vt:lpstr>La regolazione</vt:lpstr>
      <vt:lpstr>La regolazione</vt:lpstr>
      <vt:lpstr>The EU regulation</vt:lpstr>
      <vt:lpstr>The EU regulation</vt:lpstr>
      <vt:lpstr>The EU regulation</vt:lpstr>
      <vt:lpstr>The EU regulation</vt:lpstr>
      <vt:lpstr>Il comitato per le remunerazioni</vt:lpstr>
      <vt:lpstr>Regole “di prudenza”</vt:lpstr>
      <vt:lpstr>SHRD II</vt:lpstr>
      <vt:lpstr>SHRD II</vt:lpstr>
      <vt:lpstr>Codice di Corporate Governance:</vt:lpstr>
      <vt:lpstr>Italy: the legislative decree 10.5.2019, n. 49</vt:lpstr>
      <vt:lpstr>La struttura interna dei compensi </vt:lpstr>
      <vt:lpstr>Struttura interna </vt:lpstr>
      <vt:lpstr>Struttura interna – i Risk-takers</vt:lpstr>
      <vt:lpstr>Gli organi di controllo</vt:lpstr>
      <vt:lpstr>The UK Corporate Governance Code</vt:lpstr>
      <vt:lpstr>Il Codice di Corporate Governance francese:</vt:lpstr>
      <vt:lpstr>Il codice di Corporate Governance belga</vt:lpstr>
      <vt:lpstr>La remunerazione degli amministratori e la trasparenza</vt:lpstr>
      <vt:lpstr>La SHRDII</vt:lpstr>
      <vt:lpstr>I contenuti della politica di remunerazione</vt:lpstr>
      <vt:lpstr>Sostenibilità ambientale e sociale </vt:lpstr>
      <vt:lpstr>Sostenibilità ambientale e sociale </vt:lpstr>
      <vt:lpstr>Sostenibilità ambientale e sociale </vt:lpstr>
      <vt:lpstr>Sostenibilità ambientale e sociale </vt:lpstr>
      <vt:lpstr>Sostenibilità ambientale e sociale </vt:lpstr>
      <vt:lpstr>Lo Stakeholder approach in recenti documenti</vt:lpstr>
      <vt:lpstr>Il legislatore nel frattempo…</vt:lpstr>
      <vt:lpstr>Il legislatore nel frattempo…</vt:lpstr>
      <vt:lpstr>Il legislatore nel frattempo…</vt:lpstr>
      <vt:lpstr>Il legislatore nel frattempo…</vt:lpstr>
      <vt:lpstr>E poi il legislatore italiano…</vt:lpstr>
      <vt:lpstr>E poi il legislatore italiano…</vt:lpstr>
      <vt:lpstr>E poi il legislatore italiano…</vt:lpstr>
      <vt:lpstr>….meantime, the Italian Lawmaker…</vt:lpstr>
      <vt:lpstr>I protagonisti e il loro ruolo</vt:lpstr>
      <vt:lpstr>Minimi cenni alla Corporate Sustainability Due Diligence Directive (in fase di approvazione)</vt:lpstr>
      <vt:lpstr>Minimi cenni alla Corporate Sustainability Due Diligence Directive</vt:lpstr>
      <vt:lpstr>I protagonisti</vt:lpstr>
      <vt:lpstr>La relazione sulla remunerazione</vt:lpstr>
      <vt:lpstr>La relazione sulla remunerazione</vt:lpstr>
      <vt:lpstr>La relazione sulla remunerazione</vt:lpstr>
      <vt:lpstr>La relazione sulla remunerazione</vt:lpstr>
      <vt:lpstr>La relazione sulla remunerazione</vt:lpstr>
      <vt:lpstr>La relazione sulla remunerazione</vt:lpstr>
      <vt:lpstr>La relazione sulla remunerazione</vt:lpstr>
      <vt:lpstr>La relazione sulla remunerazione</vt:lpstr>
      <vt:lpstr>La relazione sulla remunerazione</vt:lpstr>
      <vt:lpstr>La relazione sulla remunerazione</vt:lpstr>
      <vt:lpstr>La relazione sulla remunerazione</vt:lpstr>
      <vt:lpstr>Bibliography - --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CSR in the framework of the SHRD (Shareholder Rights Directive) II</dc:title>
  <dc:creator>Capelli Ilaria</dc:creator>
  <cp:lastModifiedBy>Mia Callegari</cp:lastModifiedBy>
  <cp:revision>40</cp:revision>
  <dcterms:created xsi:type="dcterms:W3CDTF">2020-04-05T13:12:45Z</dcterms:created>
  <dcterms:modified xsi:type="dcterms:W3CDTF">2022-03-31T18:02:20Z</dcterms:modified>
</cp:coreProperties>
</file>